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70" r:id="rId6"/>
    <p:sldId id="271" r:id="rId7"/>
    <p:sldId id="273" r:id="rId8"/>
    <p:sldId id="274" r:id="rId9"/>
    <p:sldId id="275" r:id="rId10"/>
    <p:sldId id="262" r:id="rId11"/>
  </p:sldIdLst>
  <p:sldSz cx="12192000" cy="6858000"/>
  <p:notesSz cx="6858000" cy="9947275"/>
  <p:defaultTextStyle>
    <a:defPPr rtl="0">
      <a:defRPr lang="lt-l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a Gelziniene" initials="SG" lastIdx="1" clrIdx="0">
    <p:extLst>
      <p:ext uri="{19B8F6BF-5375-455C-9EA6-DF929625EA0E}">
        <p15:presenceInfo xmlns:p15="http://schemas.microsoft.com/office/powerpoint/2012/main" userId="f196074e029bba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73" d="100"/>
          <a:sy n="73" d="100"/>
        </p:scale>
        <p:origin x="2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00829243373185E-2"/>
          <c:y val="2.6443072069121117E-2"/>
          <c:w val="0.93198768349114103"/>
          <c:h val="0.71196449467591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 m.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089232191896786E-3"/>
                  <c:y val="1.32686983894409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4-4B57-AD21-1EEE5FFCCF2D}"/>
                </c:ext>
              </c:extLst>
            </c:dLbl>
            <c:dLbl>
              <c:idx val="1"/>
              <c:layout>
                <c:manualLayout>
                  <c:x val="-2.8089232191896786E-3"/>
                  <c:y val="-2.7919231292669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E4-4B57-AD21-1EEE5FFCCF2D}"/>
                </c:ext>
              </c:extLst>
            </c:dLbl>
            <c:dLbl>
              <c:idx val="2"/>
              <c:layout>
                <c:manualLayout>
                  <c:x val="4.2133848287845182E-3"/>
                  <c:y val="-1.1185123095459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E4-4B57-AD21-1EEE5FFCCF2D}"/>
                </c:ext>
              </c:extLst>
            </c:dLbl>
            <c:dLbl>
              <c:idx val="3"/>
              <c:layout>
                <c:manualLayout>
                  <c:x val="0"/>
                  <c:y val="4.3399784919506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E4-4B57-AD21-1EEE5FFCCF2D}"/>
                </c:ext>
              </c:extLst>
            </c:dLbl>
            <c:dLbl>
              <c:idx val="4"/>
              <c:layout>
                <c:manualLayout>
                  <c:x val="-7.0223080479741972E-3"/>
                  <c:y val="-2.7919231292669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E4-4B57-AD21-1EEE5FFCCF2D}"/>
                </c:ext>
              </c:extLst>
            </c:dLbl>
            <c:dLbl>
              <c:idx val="5"/>
              <c:layout>
                <c:manualLayout>
                  <c:x val="-9.6075471897855521E-17"/>
                  <c:y val="6.62768557897903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E4-4B57-AD21-1EEE5FFCC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Logopedo pagalba</c:v>
                </c:pt>
                <c:pt idx="1">
                  <c:v>Alergijos</c:v>
                </c:pt>
                <c:pt idx="2">
                  <c:v>Judesio korekcija, kineziterapija, mankšta</c:v>
                </c:pt>
                <c:pt idx="3">
                  <c:v>Lėtinės neinfekcinės ligos</c:v>
                </c:pt>
                <c:pt idx="4">
                  <c:v>Pritaikytas maitinimas</c:v>
                </c:pt>
                <c:pt idx="5">
                  <c:v>Kitos rekomendacijos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1</c:v>
                </c:pt>
                <c:pt idx="2">
                  <c:v>10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E4-4B57-AD21-1EEE5FFCCF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 m.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044616095948651E-3"/>
                  <c:y val="7.93957198706522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E4-4B57-AD21-1EEE5FFCCF2D}"/>
                </c:ext>
              </c:extLst>
            </c:dLbl>
            <c:dLbl>
              <c:idx val="1"/>
              <c:layout>
                <c:manualLayout>
                  <c:x val="1.4411487265485799E-2"/>
                  <c:y val="-5.8370756258319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E4-4B57-AD21-1EEE5FFCCF2D}"/>
                </c:ext>
              </c:extLst>
            </c:dLbl>
            <c:dLbl>
              <c:idx val="2"/>
              <c:layout>
                <c:manualLayout>
                  <c:x val="0"/>
                  <c:y val="-2.7360172784843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E4-4B57-AD21-1EEE5FFCCF2D}"/>
                </c:ext>
              </c:extLst>
            </c:dLbl>
            <c:dLbl>
              <c:idx val="3"/>
              <c:layout>
                <c:manualLayout>
                  <c:x val="0"/>
                  <c:y val="-2.7919231292669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E4-4B57-AD21-1EEE5FFCCF2D}"/>
                </c:ext>
              </c:extLst>
            </c:dLbl>
            <c:dLbl>
              <c:idx val="4"/>
              <c:layout>
                <c:manualLayout>
                  <c:x val="-2.8089232191896786E-3"/>
                  <c:y val="-2.4969585899527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E4-4B57-AD21-1EEE5FFCCF2D}"/>
                </c:ext>
              </c:extLst>
            </c:dLbl>
            <c:dLbl>
              <c:idx val="5"/>
              <c:layout>
                <c:manualLayout>
                  <c:x val="2.1966435286881643E-3"/>
                  <c:y val="3.076951486654617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E4-4B57-AD21-1EEE5FFCC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Logopedo pagalba</c:v>
                </c:pt>
                <c:pt idx="1">
                  <c:v>Alergijos</c:v>
                </c:pt>
                <c:pt idx="2">
                  <c:v>Judesio korekcija, kineziterapija, mankšta</c:v>
                </c:pt>
                <c:pt idx="3">
                  <c:v>Lėtinės neinfekcinės ligos</c:v>
                </c:pt>
                <c:pt idx="4">
                  <c:v>Pritaikytas maitinimas</c:v>
                </c:pt>
                <c:pt idx="5">
                  <c:v>Kitos rekomendacijos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31</c:v>
                </c:pt>
                <c:pt idx="1">
                  <c:v>4</c:v>
                </c:pt>
                <c:pt idx="2">
                  <c:v>17</c:v>
                </c:pt>
                <c:pt idx="3">
                  <c:v>0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E4-4B57-AD21-1EEE5FFCCF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2360815"/>
        <c:axId val="1894829071"/>
      </c:barChart>
      <c:catAx>
        <c:axId val="212236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94829071"/>
        <c:crosses val="autoZero"/>
        <c:auto val="1"/>
        <c:lblAlgn val="ctr"/>
        <c:lblOffset val="100"/>
        <c:noMultiLvlLbl val="0"/>
      </c:catAx>
      <c:valAx>
        <c:axId val="189482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12236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02039601982987"/>
          <c:y val="0.91444840139712269"/>
          <c:w val="0.40427446569178854"/>
          <c:h val="7.5844140371040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9297435741903"/>
          <c:y val="0.14102363528586501"/>
          <c:w val="0.52978381400549779"/>
          <c:h val="0.546138749146015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explosion val="14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B9-4624-8035-25458BC03F9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F8-414E-A6B8-3F1C917E4A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F8-414E-A6B8-3F1C917E4A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F8-414E-A6B8-3F1C917E4A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Normalus</c:v>
                </c:pt>
                <c:pt idx="1">
                  <c:v>Per mažas</c:v>
                </c:pt>
                <c:pt idx="2">
                  <c:v>Antsvoris</c:v>
                </c:pt>
                <c:pt idx="3">
                  <c:v>Nutukimas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27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9-4624-8035-25458BC03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888055332342866E-2"/>
          <c:y val="0.77958470488375475"/>
          <c:w val="0.75084784301775642"/>
          <c:h val="0.12749688387412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9297435741903"/>
          <c:y val="0.14102363528586501"/>
          <c:w val="0.52978381400549779"/>
          <c:h val="0.546138749146015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explosion val="14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7E-4483-A77B-CAD850B19C7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7E-4483-A77B-CAD850B19C7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7E-4483-A77B-CAD850B19C7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D7E-4483-A77B-CAD850B19C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Normalus</c:v>
                </c:pt>
                <c:pt idx="1">
                  <c:v>Per mažas</c:v>
                </c:pt>
                <c:pt idx="2">
                  <c:v>Antsvoris</c:v>
                </c:pt>
                <c:pt idx="3">
                  <c:v>Nutukimas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28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7E-4483-A77B-CAD850B19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888055332342866E-2"/>
          <c:y val="0.77958470488375475"/>
          <c:w val="0.75084784301775642"/>
          <c:h val="0.12749688387412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24301016918767E-2"/>
          <c:y val="4.903596075073155E-2"/>
          <c:w val="0.89396523999660094"/>
          <c:h val="0.78145728909735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 m.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Pasitikrinę dantis</c:v>
                </c:pt>
                <c:pt idx="1">
                  <c:v>Nepasitikrinę dantis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0-4E8A-8296-DEDC6AF662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 m.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222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667983412122198E-2"/>
                      <c:h val="6.77990847770134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49D-4DAC-AAEE-BE2A3C42E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Pasitikrinę dantis</c:v>
                </c:pt>
                <c:pt idx="1">
                  <c:v>Nepasitikrinę dantis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0-4E8A-8296-DEDC6AF66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048972447"/>
        <c:axId val="1234393679"/>
      </c:barChart>
      <c:catAx>
        <c:axId val="104897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34393679"/>
        <c:crosses val="autoZero"/>
        <c:auto val="1"/>
        <c:lblAlgn val="ctr"/>
        <c:lblOffset val="100"/>
        <c:noMultiLvlLbl val="0"/>
      </c:catAx>
      <c:valAx>
        <c:axId val="1234393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489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D488C747-FDE5-4195-9A9E-C1AF7059F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32287B81-9F1A-468C-B767-5716EAA26B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lt-LT"/>
              <a:t>2023-11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57413ED-2865-497B-B5A6-4D5FCB4FAE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4ED2354-F66A-4B0A-B7B1-7AAC23E2F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7C7DC-A50D-4D68-AA64-03BDB267407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17937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noProof="0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lt-LT" noProof="0"/>
              <a:t>2023-11</a:t>
            </a:r>
            <a:endParaRPr lang="lt-LT" noProof="0" dirty="0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noProof="0" dirty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rtl="0"/>
            <a:r>
              <a:rPr lang="lt-LT" altLang="zh-CN" sz="12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Redaguoti šablono teksto stilius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noProof="0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1599C-80DE-41BB-BDCB-6B127FDCF2D9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7013822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lang="lt-LT" altLang="zh-CN" sz="1200" b="0" i="0" u="none" strike="noStrike" kern="1200" baseline="0" smtClean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1599C-80DE-41BB-BDCB-6B127FDCF2D9}" type="slidenum">
              <a:rPr lang="lt-LT" smtClean="0"/>
              <a:t>1</a:t>
            </a:fld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5A4D1-FDC0-BA4E-CD31-7BBD85663C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lt-LT" noProof="0"/>
              <a:t>2023-11</a:t>
            </a:r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25182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599C-80DE-41BB-BDCB-6B127FDCF2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5EEA0-E9C9-E086-8164-B1F26895B7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lt-LT" noProof="0"/>
              <a:t>2023-11</a:t>
            </a:r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01414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599C-80DE-41BB-BDCB-6B127FDCF2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A02D8-57B9-A0C8-66AD-07537D4970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lt-LT" noProof="0"/>
              <a:t>2023-11</a:t>
            </a:r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30544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599C-80DE-41BB-BDCB-6B127FDCF2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B1D0A-088A-E087-4D58-FE975649B7F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lt-LT" noProof="0"/>
              <a:t>2023-11</a:t>
            </a:r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52231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599C-80DE-41BB-BDCB-6B127FDCF2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2C6B5-1B40-5F23-577F-EA2D30F0A0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lt-LT" noProof="0"/>
              <a:t>2023-11</a:t>
            </a:r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03403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1599C-80DE-41BB-BDCB-6B127FDCF2D9}" type="slidenum">
              <a:rPr lang="lt-LT" smtClean="0"/>
              <a:t>7</a:t>
            </a:fld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99C14-4AA6-1E7F-40ED-127DF52F80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lt-LT" noProof="0"/>
              <a:t>2023-11</a:t>
            </a:r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56038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laisva forma" title="dantytas apskritimas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 noProof="0"/>
              <a:t>Spustelėję redaguokite šablono paantraštės stilių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6612189-6462-4EB8-B7C5-209877CAA203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lt-LT" noProof="0" smtClean="0"/>
              <a:pPr/>
              <a:t>‹#›</a:t>
            </a:fld>
            <a:endParaRPr lang="lt-LT" noProof="0"/>
          </a:p>
        </p:txBody>
      </p:sp>
      <p:sp>
        <p:nvSpPr>
          <p:cNvPr id="13" name="12 stačiakampis" title="kairysis kraštas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FE2D1-F996-454C-9946-4E29D7CEC058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429C0-A665-44A1-B53C-975C643582B5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B1D371-7A80-4F0A-A1E0-06AB6BDFF073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2510DC6-7A46-4D3F-9E57-FD3E5C8F6DC1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lt-LT" noProof="0" smtClean="0"/>
              <a:pPr/>
              <a:t>‹#›</a:t>
            </a:fld>
            <a:endParaRPr lang="lt-LT" noProof="0"/>
          </a:p>
        </p:txBody>
      </p:sp>
      <p:grpSp>
        <p:nvGrpSpPr>
          <p:cNvPr id="7" name="6 grupė" title="kairėje dantyta form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6 laisva forma" title="kairėje dantyta form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11 laisva forma" title="kairysis dantytas įtraukimas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E3B52-DFAD-4B3F-8507-CDAFB8F41BF5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E09814-A0AD-4EFA-8712-4C2685A4A004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933AF7-DE34-4B4E-BF86-38C147DD79B0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924571-13F1-4233-86EC-BB175ED0330E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1 laisva forma" title="dešinioji dantyta fono figūr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5E066094-A1BE-4E16-9E8B-69D284B06404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  <p:sp>
        <p:nvSpPr>
          <p:cNvPr id="8" name="7 stačiakampis" title="kairysis kraštas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aveikslėlio vietos rezervavimo ženklas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 noProof="0"/>
              <a:t>Spustelėkite piktogramą, kad įtrauktumėte paveikslėlį</a:t>
            </a:r>
          </a:p>
        </p:txBody>
      </p:sp>
      <p:sp>
        <p:nvSpPr>
          <p:cNvPr id="11" name="11 laisva forma" title="dešinioji dantyta fono figūr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11 stačiakampis" title="kairysis kraštas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E0562B7A-3578-4610-8CD2-2A4CE6FBA3D6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62355E9-E608-4119-B11E-7D8ED78FFD44}" type="datetime1">
              <a:rPr lang="lt-LT" noProof="0" smtClean="0"/>
              <a:t>2024-11-14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1766878-3199-4EAB-94E7-2D6D11070E14}" type="slidenum">
              <a:rPr lang="lt-LT" noProof="0" smtClean="0"/>
              <a:pPr/>
              <a:t>‹#›</a:t>
            </a:fld>
            <a:endParaRPr lang="lt-LT" noProof="0"/>
          </a:p>
        </p:txBody>
      </p:sp>
      <p:sp>
        <p:nvSpPr>
          <p:cNvPr id="11" name="6 laisva forma" title="Kairysis dantytas kraštas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11 stačiakampis" title="dešinysis kraštas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stačiakampis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>
              <a:latin typeface="Calibri" panose="020F0502020204030204" pitchFamily="34" charset="0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7214" y="954924"/>
            <a:ext cx="7918126" cy="4656552"/>
          </a:xfrm>
        </p:spPr>
        <p:txBody>
          <a:bodyPr rtlCol="0">
            <a:normAutofit/>
          </a:bodyPr>
          <a:lstStyle/>
          <a:p>
            <a:pPr rtl="0"/>
            <a:r>
              <a:rPr lang="lt-LT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E-027 f. Vaikų sveikatos aptarimas</a:t>
            </a:r>
            <a:endParaRPr lang="lt-LT" sz="4400" b="1" dirty="0"/>
          </a:p>
        </p:txBody>
      </p:sp>
      <p:sp>
        <p:nvSpPr>
          <p:cNvPr id="3" name="2 paantraštė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800724"/>
            <a:ext cx="5877385" cy="613743"/>
          </a:xfrm>
        </p:spPr>
        <p:txBody>
          <a:bodyPr rtlCol="0">
            <a:normAutofit/>
          </a:bodyPr>
          <a:lstStyle/>
          <a:p>
            <a:pPr rtl="0"/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</a:t>
            </a:r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-11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-14</a:t>
            </a:r>
            <a:endParaRPr lang="lt-LT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22 laisva forma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46EAD-919F-6A73-A935-B82E9574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87" y="127635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780" y="431897"/>
            <a:ext cx="9957220" cy="7121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/>
            <a:r>
              <a:rPr lang="lt-LT" sz="2800" dirty="0"/>
              <a:t>Gydytojų rekomendacijų skaičius, 202</a:t>
            </a:r>
            <a:r>
              <a:rPr lang="en-US" sz="2800" dirty="0"/>
              <a:t>3</a:t>
            </a:r>
            <a:r>
              <a:rPr lang="lt-LT" sz="2800" dirty="0"/>
              <a:t>-202</a:t>
            </a:r>
            <a:r>
              <a:rPr lang="en-US" sz="2800" dirty="0"/>
              <a:t>4</a:t>
            </a:r>
            <a:r>
              <a:rPr lang="lt-LT" sz="2800" dirty="0"/>
              <a:t> m., </a:t>
            </a:r>
            <a:br>
              <a:rPr lang="lt-LT" sz="2800" dirty="0"/>
            </a:br>
            <a:r>
              <a:rPr lang="lt-LT" sz="2800" dirty="0"/>
              <a:t>pagal E-027 – f ir nr. </a:t>
            </a:r>
            <a:r>
              <a:rPr lang="en-US" sz="2800" dirty="0"/>
              <a:t>046/a</a:t>
            </a:r>
            <a:r>
              <a:rPr lang="lt-LT" sz="2800" dirty="0"/>
              <a:t>  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CC3D4D-E682-2810-23A6-79A0DFD5D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228166"/>
              </p:ext>
            </p:extLst>
          </p:nvPr>
        </p:nvGraphicFramePr>
        <p:xfrm>
          <a:off x="1249172" y="1152739"/>
          <a:ext cx="9693656" cy="555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96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780" y="431897"/>
            <a:ext cx="9957220" cy="7121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/>
            <a:r>
              <a:rPr lang="lt-LT" sz="2800" dirty="0"/>
              <a:t>Vaikų kūno masės indeksas, 2023</a:t>
            </a:r>
            <a:r>
              <a:rPr lang="en-US" sz="2800" dirty="0"/>
              <a:t>-2024</a:t>
            </a:r>
            <a:r>
              <a:rPr lang="lt-LT" sz="2800" dirty="0"/>
              <a:t> m., </a:t>
            </a:r>
            <a:br>
              <a:rPr lang="lt-LT" sz="2800" dirty="0"/>
            </a:br>
            <a:r>
              <a:rPr lang="lt-LT" sz="2800" dirty="0"/>
              <a:t>pagal E-027 f.  Proc.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E99A9F-681D-B0CE-0E3F-68BCE2E47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354002"/>
              </p:ext>
            </p:extLst>
          </p:nvPr>
        </p:nvGraphicFramePr>
        <p:xfrm>
          <a:off x="870419" y="1041287"/>
          <a:ext cx="5171948" cy="486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60818BE-0C77-887A-E3B8-491DD349164E}"/>
              </a:ext>
            </a:extLst>
          </p:cNvPr>
          <p:cNvSpPr txBox="1"/>
          <p:nvPr/>
        </p:nvSpPr>
        <p:spPr>
          <a:xfrm>
            <a:off x="2275566" y="5905500"/>
            <a:ext cx="208235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2023 m.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91F473-6E8C-E7AA-5CA1-FF9A45B4F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680131"/>
              </p:ext>
            </p:extLst>
          </p:nvPr>
        </p:nvGraphicFramePr>
        <p:xfrm>
          <a:off x="5825450" y="1225953"/>
          <a:ext cx="5171948" cy="486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3C5A9FA-A1C3-356F-8352-5F015D548661}"/>
              </a:ext>
            </a:extLst>
          </p:cNvPr>
          <p:cNvSpPr txBox="1"/>
          <p:nvPr/>
        </p:nvSpPr>
        <p:spPr>
          <a:xfrm>
            <a:off x="7656079" y="5905500"/>
            <a:ext cx="208235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202</a:t>
            </a:r>
            <a:r>
              <a:rPr lang="en-US" dirty="0"/>
              <a:t>4</a:t>
            </a:r>
            <a:r>
              <a:rPr lang="lt-LT" dirty="0"/>
              <a:t> m.</a:t>
            </a:r>
          </a:p>
        </p:txBody>
      </p:sp>
    </p:spTree>
    <p:extLst>
      <p:ext uri="{BB962C8B-B14F-4D97-AF65-F5344CB8AC3E}">
        <p14:creationId xmlns:p14="http://schemas.microsoft.com/office/powerpoint/2010/main" val="200240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72" y="431897"/>
            <a:ext cx="10435756" cy="949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lt-LT" sz="2800" dirty="0"/>
              <a:t>Pasitikrinusių dantis vaikų skaičius, 202</a:t>
            </a:r>
            <a:r>
              <a:rPr lang="en-US" sz="2800" dirty="0"/>
              <a:t>3</a:t>
            </a:r>
            <a:r>
              <a:rPr lang="lt-LT" sz="2800" dirty="0"/>
              <a:t>-202</a:t>
            </a:r>
            <a:r>
              <a:rPr lang="en-US" sz="2800" dirty="0"/>
              <a:t>4</a:t>
            </a:r>
            <a:r>
              <a:rPr lang="lt-LT" sz="2800" dirty="0"/>
              <a:t> m., </a:t>
            </a:r>
            <a:br>
              <a:rPr lang="lt-LT" sz="2800" dirty="0"/>
            </a:br>
            <a:r>
              <a:rPr lang="lt-LT" sz="2800" dirty="0"/>
              <a:t>pagal E-027 f. 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023AAA-1CCB-A9F6-73A8-2927A905C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454364"/>
              </p:ext>
            </p:extLst>
          </p:nvPr>
        </p:nvGraphicFramePr>
        <p:xfrm>
          <a:off x="2545798" y="1602788"/>
          <a:ext cx="7319562" cy="503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326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51" y="381000"/>
            <a:ext cx="10435756" cy="949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lt-LT" sz="2800" dirty="0"/>
              <a:t>Vaikų dantų ir žandikaulių būklės ataskaita pagal amžių, pagal E-027 f. 202</a:t>
            </a:r>
            <a:r>
              <a:rPr lang="en-US" sz="2800" dirty="0"/>
              <a:t>4</a:t>
            </a:r>
            <a:r>
              <a:rPr lang="lt-LT" sz="2800" dirty="0"/>
              <a:t> m.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5BA61B-78C0-DADA-372D-5C21480CE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72391"/>
              </p:ext>
            </p:extLst>
          </p:nvPr>
        </p:nvGraphicFramePr>
        <p:xfrm>
          <a:off x="452847" y="1644012"/>
          <a:ext cx="11193855" cy="508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23">
                  <a:extLst>
                    <a:ext uri="{9D8B030D-6E8A-4147-A177-3AD203B41FA5}">
                      <a16:colId xmlns:a16="http://schemas.microsoft.com/office/drawing/2014/main" val="3706948474"/>
                    </a:ext>
                  </a:extLst>
                </a:gridCol>
                <a:gridCol w="2018047">
                  <a:extLst>
                    <a:ext uri="{9D8B030D-6E8A-4147-A177-3AD203B41FA5}">
                      <a16:colId xmlns:a16="http://schemas.microsoft.com/office/drawing/2014/main" val="353448010"/>
                    </a:ext>
                  </a:extLst>
                </a:gridCol>
                <a:gridCol w="1261279">
                  <a:extLst>
                    <a:ext uri="{9D8B030D-6E8A-4147-A177-3AD203B41FA5}">
                      <a16:colId xmlns:a16="http://schemas.microsoft.com/office/drawing/2014/main" val="2474425642"/>
                    </a:ext>
                  </a:extLst>
                </a:gridCol>
                <a:gridCol w="1334854">
                  <a:extLst>
                    <a:ext uri="{9D8B030D-6E8A-4147-A177-3AD203B41FA5}">
                      <a16:colId xmlns:a16="http://schemas.microsoft.com/office/drawing/2014/main" val="3939673398"/>
                    </a:ext>
                  </a:extLst>
                </a:gridCol>
                <a:gridCol w="1251655">
                  <a:extLst>
                    <a:ext uri="{9D8B030D-6E8A-4147-A177-3AD203B41FA5}">
                      <a16:colId xmlns:a16="http://schemas.microsoft.com/office/drawing/2014/main" val="1175242348"/>
                    </a:ext>
                  </a:extLst>
                </a:gridCol>
                <a:gridCol w="1460096">
                  <a:extLst>
                    <a:ext uri="{9D8B030D-6E8A-4147-A177-3AD203B41FA5}">
                      <a16:colId xmlns:a16="http://schemas.microsoft.com/office/drawing/2014/main" val="2041912448"/>
                    </a:ext>
                  </a:extLst>
                </a:gridCol>
                <a:gridCol w="1323069">
                  <a:extLst>
                    <a:ext uri="{9D8B030D-6E8A-4147-A177-3AD203B41FA5}">
                      <a16:colId xmlns:a16="http://schemas.microsoft.com/office/drawing/2014/main" val="3543604539"/>
                    </a:ext>
                  </a:extLst>
                </a:gridCol>
                <a:gridCol w="1535832">
                  <a:extLst>
                    <a:ext uri="{9D8B030D-6E8A-4147-A177-3AD203B41FA5}">
                      <a16:colId xmlns:a16="http://schemas.microsoft.com/office/drawing/2014/main" val="1076725597"/>
                    </a:ext>
                  </a:extLst>
                </a:gridCol>
              </a:tblGrid>
              <a:tr h="573088">
                <a:tc rowSpan="2">
                  <a:txBody>
                    <a:bodyPr/>
                    <a:lstStyle/>
                    <a:p>
                      <a:pPr algn="ctr"/>
                      <a:r>
                        <a:rPr lang="lt-LT" sz="1800" dirty="0">
                          <a:solidFill>
                            <a:schemeClr val="tx1"/>
                          </a:solidFill>
                        </a:rPr>
                        <a:t>Amžius metais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t-LT" sz="1800" dirty="0">
                          <a:solidFill>
                            <a:schemeClr val="tx1"/>
                          </a:solidFill>
                        </a:rPr>
                        <a:t>Vaikų skaičius ugdymo įstaigoje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t-LT" sz="1800" dirty="0">
                          <a:solidFill>
                            <a:schemeClr val="tx1"/>
                          </a:solidFill>
                        </a:rPr>
                        <a:t>Vaikų pateikusių formos Nr. E027-1 II dalį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t-LT" sz="1800" dirty="0">
                          <a:solidFill>
                            <a:schemeClr val="tx1"/>
                          </a:solidFill>
                        </a:rPr>
                        <a:t>Vaikų, neturinčių ėduonies pažeistų, plombuotų ir išrautų dantų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t-LT" sz="1800" dirty="0">
                          <a:solidFill>
                            <a:schemeClr val="tx1"/>
                          </a:solidFill>
                        </a:rPr>
                        <a:t>Vaikų, neturinčių sakandžio patologijos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2143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abs. 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proc.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abs. 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proc.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abs. 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proc.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9543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2</a:t>
                      </a:r>
                      <a:r>
                        <a:rPr lang="en-US" dirty="0"/>
                        <a:t>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</a:t>
                      </a:r>
                      <a:r>
                        <a:rPr lang="en-US" dirty="0"/>
                        <a:t>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</a:t>
                      </a:r>
                      <a:r>
                        <a:rPr lang="en-US" dirty="0"/>
                        <a:t>5,65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100,00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</a:t>
                      </a:r>
                      <a:r>
                        <a:rPr lang="en-US" dirty="0"/>
                        <a:t>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43048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100,00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r>
                        <a:rPr lang="lt-LT" dirty="0"/>
                        <a:t> (</a:t>
                      </a:r>
                      <a:r>
                        <a:rPr lang="en-US" dirty="0"/>
                        <a:t>4)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93,10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 (4)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93,10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40759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97,44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 (8)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81,58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(3)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94,</a:t>
                      </a:r>
                      <a:r>
                        <a:rPr lang="en-US" dirty="0"/>
                        <a:t>74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42277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</a:t>
                      </a:r>
                      <a:r>
                        <a:rPr lang="en-US" dirty="0"/>
                        <a:t>2,86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 (21)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67,31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 (8)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</a:t>
                      </a:r>
                      <a:r>
                        <a:rPr lang="en-US" dirty="0"/>
                        <a:t>2,31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50103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</a:t>
                      </a:r>
                      <a:r>
                        <a:rPr lang="en-US" dirty="0"/>
                        <a:t>8,11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 (24)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55,77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 (4)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94,23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85597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Iš 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22</a:t>
                      </a:r>
                      <a:r>
                        <a:rPr lang="en-US" dirty="0"/>
                        <a:t>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</a:t>
                      </a:r>
                      <a:r>
                        <a:rPr lang="en-US" dirty="0"/>
                        <a:t>22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</a:t>
                      </a:r>
                      <a:r>
                        <a:rPr lang="en-US" dirty="0"/>
                        <a:t>6,94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77,03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20</a:t>
                      </a:r>
                      <a:r>
                        <a:rPr lang="en-US" dirty="0"/>
                        <a:t>9 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94,</a:t>
                      </a:r>
                      <a:r>
                        <a:rPr lang="en-US" dirty="0"/>
                        <a:t>14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2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99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F36-BDDB-2BA7-DFF0-E7B3E07E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8438"/>
          </a:xfrm>
        </p:spPr>
        <p:txBody>
          <a:bodyPr>
            <a:normAutofit/>
          </a:bodyPr>
          <a:lstStyle/>
          <a:p>
            <a:pPr algn="ctr"/>
            <a:r>
              <a:rPr lang="lt-LT" sz="2800" dirty="0"/>
              <a:t>Rekomendacijos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F7774-D824-DAAD-6F72-FB76C36DDA31}"/>
              </a:ext>
            </a:extLst>
          </p:cNvPr>
          <p:cNvSpPr txBox="1"/>
          <p:nvPr/>
        </p:nvSpPr>
        <p:spPr>
          <a:xfrm>
            <a:off x="1654629" y="3564967"/>
            <a:ext cx="702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Jei vaikui yra LNL (lėtinė neinfekcinė liga), turi </a:t>
            </a:r>
            <a:r>
              <a:rPr lang="lt-LT" sz="1800" dirty="0">
                <a:effectLst/>
                <a:ea typeface="Times New Roman" panose="02020603050405020304" pitchFamily="18" charset="0"/>
              </a:rPr>
              <a:t>E-027 f. būti nurodyta rekomendacija. Jei vaikui reikalinga pagalba ugdymo įstaigoje, tėvai pateikia prašymą ir kreipiasi į visuomenės sveikatos specialistą rengiant savirupos planą. </a:t>
            </a:r>
            <a:endParaRPr lang="lt-L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58401-0826-B4A0-5203-F2847E5B137D}"/>
              </a:ext>
            </a:extLst>
          </p:cNvPr>
          <p:cNvSpPr txBox="1"/>
          <p:nvPr/>
        </p:nvSpPr>
        <p:spPr>
          <a:xfrm>
            <a:off x="3914502" y="4894641"/>
            <a:ext cx="7027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Jeigu vaikui reikalingas pritaikytas maitinimas, turi 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E-027 f.  </a:t>
            </a:r>
            <a:r>
              <a:rPr lang="lt-LT" dirty="0"/>
              <a:t>būti nurodyta rekomendacija. Jei vaikui reikalinga pagalba ugdymo įstaigoje, tėvai pateikia prašymą.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D447E-B4BA-3C65-2825-B34CC68B15BD}"/>
              </a:ext>
            </a:extLst>
          </p:cNvPr>
          <p:cNvSpPr txBox="1"/>
          <p:nvPr/>
        </p:nvSpPr>
        <p:spPr>
          <a:xfrm>
            <a:off x="1654629" y="1252084"/>
            <a:ext cx="631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Jei tėvai įtaria kalbos ir komunikacijos sutrikimą vaikui, svarbu laiku jiems kreiptis pas logopedą.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19F4F-EC0D-E1BB-4F3E-3227455F80C4}"/>
              </a:ext>
            </a:extLst>
          </p:cNvPr>
          <p:cNvSpPr txBox="1"/>
          <p:nvPr/>
        </p:nvSpPr>
        <p:spPr>
          <a:xfrm>
            <a:off x="3914502" y="2330886"/>
            <a:ext cx="7027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Jeigu reikalinga vaikui kineziterapeuto, judesio korekcijos specialisto pagalba ugdymo įstaigoje, svarbu, kad </a:t>
            </a:r>
            <a:r>
              <a:rPr lang="lt-LT" sz="1800" dirty="0">
                <a:effectLst/>
                <a:ea typeface="Times New Roman" panose="02020603050405020304" pitchFamily="18" charset="0"/>
              </a:rPr>
              <a:t>E-027 f. būtų murodyta gydytojo rekomendacija.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7953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9 stačiakampis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lt-LT">
              <a:latin typeface="Calibri" panose="020F0502020204030204" pitchFamily="34" charset="0"/>
            </a:endParaRPr>
          </a:p>
        </p:txBody>
      </p:sp>
      <p:sp>
        <p:nvSpPr>
          <p:cNvPr id="12" name="13 laisva forma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726" y="1719574"/>
            <a:ext cx="5490143" cy="4339177"/>
          </a:xfrm>
        </p:spPr>
        <p:txBody>
          <a:bodyPr rtlCol="0">
            <a:normAutofit/>
          </a:bodyPr>
          <a:lstStyle/>
          <a:p>
            <a:pPr algn="l" rtl="0"/>
            <a:r>
              <a:rPr lang="lt-LT" sz="8000" dirty="0">
                <a:solidFill>
                  <a:srgbClr val="2A1A00"/>
                </a:solidFill>
              </a:rPr>
              <a:t>Dėkoju!</a:t>
            </a:r>
          </a:p>
        </p:txBody>
      </p:sp>
      <p:sp>
        <p:nvSpPr>
          <p:cNvPr id="14" name="13 stačiakampis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pic>
        <p:nvPicPr>
          <p:cNvPr id="7" name="6 grafinis elementas" descr="Šypsena be užpildo">
            <a:extLst>
              <a:ext uri="{FF2B5EF4-FFF2-40B4-BE49-F238E27FC236}">
                <a16:creationId xmlns:a16="http://schemas.microsoft.com/office/drawing/2014/main" id="{646A5A60-484D-435A-A8DC-28F65FB1E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theme/theme1.xml><?xml version="1.0" encoding="utf-8"?>
<a:theme xmlns:a="http://schemas.openxmlformats.org/drawingml/2006/main" name="Ženklelis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purl.org/dc/dcmitype/"/>
    <ds:schemaRef ds:uri="http://schemas.microsoft.com/office/2006/metadata/properties"/>
    <ds:schemaRef ds:uri="71af3243-3dd4-4a8d-8c0d-dd76da1f02a5"/>
    <ds:schemaRef ds:uri="http://purl.org/dc/elements/1.1/"/>
    <ds:schemaRef ds:uri="http://www.w3.org/XML/1998/namespace"/>
    <ds:schemaRef ds:uri="16c05727-aa75-4e4a-9b5f-8a80a116589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Vaikų priežiūros ženklelių dizainas</Template>
  <TotalTime>657</TotalTime>
  <Words>337</Words>
  <Application>Microsoft Office PowerPoint</Application>
  <PresentationFormat>Widescreen</PresentationFormat>
  <Paragraphs>86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Impact</vt:lpstr>
      <vt:lpstr>Times New Roman</vt:lpstr>
      <vt:lpstr>Ženklelis</vt:lpstr>
      <vt:lpstr>E-027 f. Vaikų sveikatos aptarimas</vt:lpstr>
      <vt:lpstr>Gydytojų rekomendacijų skaičius, 2023-2024 m.,  pagal E-027 – f ir nr. 046/a  </vt:lpstr>
      <vt:lpstr>Vaikų kūno masės indeksas, 2023-2024 m.,  pagal E-027 f.  Proc.</vt:lpstr>
      <vt:lpstr>Pasitikrinusių dantis vaikų skaičius, 2023-2024 m.,  pagal E-027 f. </vt:lpstr>
      <vt:lpstr>Vaikų dantų ir žandikaulių būklės ataskaita pagal amžių, pagal E-027 f. 2024 m.</vt:lpstr>
      <vt:lpstr>Rekomendacijos</vt:lpstr>
      <vt:lpstr>Dėkoju!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E-027 f. Vaikų sveikatos aptarimas</dc:title>
  <dc:creator>Simona Gelziniene</dc:creator>
  <cp:lastModifiedBy>Simona Gelziniene</cp:lastModifiedBy>
  <cp:revision>38</cp:revision>
  <cp:lastPrinted>2023-12-04T07:28:10Z</cp:lastPrinted>
  <dcterms:created xsi:type="dcterms:W3CDTF">2023-10-24T08:11:11Z</dcterms:created>
  <dcterms:modified xsi:type="dcterms:W3CDTF">2024-11-14T12:46:27Z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