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9" r:id="rId5"/>
    <p:sldId id="267" r:id="rId6"/>
    <p:sldId id="270" r:id="rId7"/>
    <p:sldId id="271" r:id="rId8"/>
    <p:sldId id="273" r:id="rId9"/>
    <p:sldId id="274" r:id="rId10"/>
    <p:sldId id="276" r:id="rId11"/>
    <p:sldId id="277" r:id="rId12"/>
    <p:sldId id="278" r:id="rId13"/>
    <p:sldId id="279" r:id="rId14"/>
    <p:sldId id="262" r:id="rId15"/>
  </p:sldIdLst>
  <p:sldSz cx="12192000" cy="6858000"/>
  <p:notesSz cx="6858000" cy="9144000"/>
  <p:defaultTextStyle>
    <a:defPPr rtl="0">
      <a:defRPr lang="lt-l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mona Gelziniene" initials="SG" lastIdx="1" clrIdx="0">
    <p:extLst>
      <p:ext uri="{19B8F6BF-5375-455C-9EA6-DF929625EA0E}">
        <p15:presenceInfo xmlns:p15="http://schemas.microsoft.com/office/powerpoint/2012/main" userId="f196074e029bba9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733203457224988E-2"/>
          <c:y val="6.3709582850578608E-2"/>
          <c:w val="0.91015465783425786"/>
          <c:h val="0.7912404731445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m.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Pasitikrinę sveikatą</c:v>
                </c:pt>
                <c:pt idx="1">
                  <c:v>Nepasitikrinę sveikatos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234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10-4C7D-BF66-58B8BD3A6A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m.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Pasitikrinę sveikatą</c:v>
                </c:pt>
                <c:pt idx="1">
                  <c:v>Nepasitikrinę sveikatos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221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10-4C7D-BF66-58B8BD3A6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585743903"/>
        <c:axId val="1467704927"/>
      </c:barChart>
      <c:catAx>
        <c:axId val="1585743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467704927"/>
        <c:crosses val="autoZero"/>
        <c:auto val="1"/>
        <c:lblAlgn val="ctr"/>
        <c:lblOffset val="100"/>
        <c:noMultiLvlLbl val="0"/>
      </c:catAx>
      <c:valAx>
        <c:axId val="14677049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585743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600829243373185E-2"/>
          <c:y val="2.6443072069121117E-2"/>
          <c:w val="0.93198768349114103"/>
          <c:h val="0.711964494675916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m.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8089232191896786E-3"/>
                  <c:y val="1.32686983894409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E4-4B57-AD21-1EEE5FFCCF2D}"/>
                </c:ext>
              </c:extLst>
            </c:dLbl>
            <c:dLbl>
              <c:idx val="1"/>
              <c:layout>
                <c:manualLayout>
                  <c:x val="-2.8089232191896786E-3"/>
                  <c:y val="-2.7919231292669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E4-4B57-AD21-1EEE5FFCCF2D}"/>
                </c:ext>
              </c:extLst>
            </c:dLbl>
            <c:dLbl>
              <c:idx val="2"/>
              <c:layout>
                <c:manualLayout>
                  <c:x val="4.2133848287845182E-3"/>
                  <c:y val="-1.11851230954599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E4-4B57-AD21-1EEE5FFCCF2D}"/>
                </c:ext>
              </c:extLst>
            </c:dLbl>
            <c:dLbl>
              <c:idx val="3"/>
              <c:layout>
                <c:manualLayout>
                  <c:x val="0"/>
                  <c:y val="4.33997849195069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E4-4B57-AD21-1EEE5FFCCF2D}"/>
                </c:ext>
              </c:extLst>
            </c:dLbl>
            <c:dLbl>
              <c:idx val="4"/>
              <c:layout>
                <c:manualLayout>
                  <c:x val="-7.0223080479741972E-3"/>
                  <c:y val="-2.7919231292669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E4-4B57-AD21-1EEE5FFCCF2D}"/>
                </c:ext>
              </c:extLst>
            </c:dLbl>
            <c:dLbl>
              <c:idx val="5"/>
              <c:layout>
                <c:manualLayout>
                  <c:x val="-9.6075471897855521E-17"/>
                  <c:y val="6.62768557897903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E4-4B57-AD21-1EEE5FFCC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Logopedo pagalba</c:v>
                </c:pt>
                <c:pt idx="1">
                  <c:v>Alergijos</c:v>
                </c:pt>
                <c:pt idx="2">
                  <c:v>Judesio korekcija, kineziterapija, mankšta</c:v>
                </c:pt>
                <c:pt idx="3">
                  <c:v>Lėtinės neinfekcinės ligos</c:v>
                </c:pt>
                <c:pt idx="4">
                  <c:v>Refliuksas</c:v>
                </c:pt>
                <c:pt idx="5">
                  <c:v>Pritaikytas maitinimas</c:v>
                </c:pt>
                <c:pt idx="6">
                  <c:v>Kitos rekomendacijos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21</c:v>
                </c:pt>
                <c:pt idx="1">
                  <c:v>5</c:v>
                </c:pt>
                <c:pt idx="2">
                  <c:v>12</c:v>
                </c:pt>
                <c:pt idx="3">
                  <c:v>2</c:v>
                </c:pt>
                <c:pt idx="4">
                  <c:v>1</c:v>
                </c:pt>
                <c:pt idx="5">
                  <c:v>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E4-4B57-AD21-1EEE5FFCCF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m.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4044616095948651E-3"/>
                  <c:y val="7.93957198706522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E4-4B57-AD21-1EEE5FFCCF2D}"/>
                </c:ext>
              </c:extLst>
            </c:dLbl>
            <c:dLbl>
              <c:idx val="1"/>
              <c:layout>
                <c:manualLayout>
                  <c:x val="1.4411487265485799E-2"/>
                  <c:y val="-5.8370756258319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E4-4B57-AD21-1EEE5FFCCF2D}"/>
                </c:ext>
              </c:extLst>
            </c:dLbl>
            <c:dLbl>
              <c:idx val="2"/>
              <c:layout>
                <c:manualLayout>
                  <c:x val="0"/>
                  <c:y val="-2.73601727848436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E4-4B57-AD21-1EEE5FFCCF2D}"/>
                </c:ext>
              </c:extLst>
            </c:dLbl>
            <c:dLbl>
              <c:idx val="3"/>
              <c:layout>
                <c:manualLayout>
                  <c:x val="0"/>
                  <c:y val="-2.7919231292669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E4-4B57-AD21-1EEE5FFCCF2D}"/>
                </c:ext>
              </c:extLst>
            </c:dLbl>
            <c:dLbl>
              <c:idx val="4"/>
              <c:layout>
                <c:manualLayout>
                  <c:x val="-2.8089232191896786E-3"/>
                  <c:y val="-2.49695858995279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E4-4B57-AD21-1EEE5FFCCF2D}"/>
                </c:ext>
              </c:extLst>
            </c:dLbl>
            <c:dLbl>
              <c:idx val="5"/>
              <c:layout>
                <c:manualLayout>
                  <c:x val="2.1966435286881643E-3"/>
                  <c:y val="3.0769514866546175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1E4-4B57-AD21-1EEE5FFCCF2D}"/>
                </c:ext>
              </c:extLst>
            </c:dLbl>
            <c:dLbl>
              <c:idx val="6"/>
              <c:layout>
                <c:manualLayout>
                  <c:x val="0"/>
                  <c:y val="-1.1724408753812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E4-4B57-AD21-1EEE5FFCCF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Logopedo pagalba</c:v>
                </c:pt>
                <c:pt idx="1">
                  <c:v>Alergijos</c:v>
                </c:pt>
                <c:pt idx="2">
                  <c:v>Judesio korekcija, kineziterapija, mankšta</c:v>
                </c:pt>
                <c:pt idx="3">
                  <c:v>Lėtinės neinfekcinės ligos</c:v>
                </c:pt>
                <c:pt idx="4">
                  <c:v>Refliuksas</c:v>
                </c:pt>
                <c:pt idx="5">
                  <c:v>Pritaikytas maitinimas</c:v>
                </c:pt>
                <c:pt idx="6">
                  <c:v>Kitos rekomendacijos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22</c:v>
                </c:pt>
                <c:pt idx="1">
                  <c:v>1</c:v>
                </c:pt>
                <c:pt idx="2">
                  <c:v>10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1E4-4B57-AD21-1EEE5FFCCF2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122360815"/>
        <c:axId val="1894829071"/>
      </c:barChart>
      <c:catAx>
        <c:axId val="212236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894829071"/>
        <c:crosses val="autoZero"/>
        <c:auto val="1"/>
        <c:lblAlgn val="ctr"/>
        <c:lblOffset val="100"/>
        <c:noMultiLvlLbl val="0"/>
      </c:catAx>
      <c:valAx>
        <c:axId val="189482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212236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02039601982987"/>
          <c:y val="0.91444840139712269"/>
          <c:w val="0.40427446569178854"/>
          <c:h val="7.58441403710408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59297435741903"/>
          <c:y val="0.14102363528586501"/>
          <c:w val="0.52978381400549779"/>
          <c:h val="0.5461387491460157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dPt>
            <c:idx val="0"/>
            <c:bubble3D val="0"/>
            <c:explosion val="14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5B9-4624-8035-25458BC03F9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1F8-414E-A6B8-3F1C917E4A7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E1F8-414E-A6B8-3F1C917E4A7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E1F8-414E-A6B8-3F1C917E4A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Normalus</c:v>
                </c:pt>
                <c:pt idx="1">
                  <c:v>Per mažas</c:v>
                </c:pt>
                <c:pt idx="2">
                  <c:v>Antsvoris</c:v>
                </c:pt>
                <c:pt idx="3">
                  <c:v>Nutukimas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</c:v>
                </c:pt>
                <c:pt idx="1">
                  <c:v>27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B9-4624-8035-25458BC03F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089990874431861"/>
          <c:y val="0.77958470488375475"/>
          <c:w val="0.48073685195597482"/>
          <c:h val="0.135329600081246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827289454217186"/>
          <c:y val="8.9115659384938789E-2"/>
          <c:w val="0.52838202526309452"/>
          <c:h val="0.6624110306011320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17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0D4-4EF4-9E70-54B0CAD6C0E1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40D4-4EF4-9E70-54B0CAD6C0E1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40D4-4EF4-9E70-54B0CAD6C0E1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0D4-4EF4-9E70-54B0CAD6C0E1}"/>
              </c:ext>
            </c:extLst>
          </c:dPt>
          <c:dLbls>
            <c:dLbl>
              <c:idx val="0"/>
              <c:layout>
                <c:manualLayout>
                  <c:x val="-0.11958544537401575"/>
                  <c:y val="-2.8394437229672907E-3"/>
                </c:manualLayout>
              </c:layout>
              <c:tx>
                <c:rich>
                  <a:bodyPr/>
                  <a:lstStyle/>
                  <a:p>
                    <a:fld id="{C0F7CE25-CD78-4D5C-8035-6CEF597DAA9D}" type="VALUE">
                      <a:rPr lang="en-US" sz="1600"/>
                      <a:pPr/>
                      <a:t>[VALUE]</a:t>
                    </a:fld>
                    <a:endParaRPr lang="lt-LT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D4-4EF4-9E70-54B0CAD6C0E1}"/>
                </c:ext>
              </c:extLst>
            </c:dLbl>
            <c:dLbl>
              <c:idx val="1"/>
              <c:layout>
                <c:manualLayout>
                  <c:x val="0.11058987450787401"/>
                  <c:y val="2.9270113849033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0D4-4EF4-9E70-54B0CAD6C0E1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0D4-4EF4-9E70-54B0CAD6C0E1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D4-4EF4-9E70-54B0CAD6C0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Normalus</c:v>
                </c:pt>
                <c:pt idx="1">
                  <c:v>Per mažas</c:v>
                </c:pt>
                <c:pt idx="2">
                  <c:v>Antsvoris</c:v>
                </c:pt>
                <c:pt idx="3">
                  <c:v>Nutukimas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57</c:v>
                </c:pt>
                <c:pt idx="1">
                  <c:v>35</c:v>
                </c:pt>
                <c:pt idx="2">
                  <c:v>5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D4-4EF4-9E70-54B0CAD6C0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227533460803055"/>
          <c:y val="0.83340752505446336"/>
          <c:w val="0.62514340344168262"/>
          <c:h val="0.122494119640574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24301016918767E-2"/>
          <c:y val="4.903596075073155E-2"/>
          <c:w val="0.89396523999660094"/>
          <c:h val="0.781457289097357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2022 m.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Pasitikrinę dantis</c:v>
                </c:pt>
                <c:pt idx="1">
                  <c:v>Nepasitikrinę dantis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225</c:v>
                </c:pt>
                <c:pt idx="1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B0-4E8A-8296-DEDC6AF662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m.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Pasitikrinę dantis</c:v>
                </c:pt>
                <c:pt idx="1">
                  <c:v>Nepasitikrinę dantis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213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B0-4E8A-8296-DEDC6AF662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25"/>
        <c:axId val="1048972447"/>
        <c:axId val="1234393679"/>
      </c:barChart>
      <c:catAx>
        <c:axId val="1048972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34393679"/>
        <c:crosses val="autoZero"/>
        <c:auto val="1"/>
        <c:lblAlgn val="ctr"/>
        <c:lblOffset val="100"/>
        <c:noMultiLvlLbl val="0"/>
      </c:catAx>
      <c:valAx>
        <c:axId val="12343936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spc="2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048972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D488C747-FDE5-4195-9A9E-C1AF7059F0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32287B81-9F1A-468C-B767-5716EAA26B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6061A0-0C28-463F-943F-D709F8165686}" type="datetimeFigureOut">
              <a:rPr lang="lt-LT" smtClean="0"/>
              <a:t>2023-12-01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457413ED-2865-497B-B5A6-4D5FCB4FAE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64ED2354-F66A-4B0A-B7B1-7AAC23E2F6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7C7DC-A50D-4D68-AA64-03BDB2674078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41793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 noProof="0" dirty="0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4E785-4AF9-447D-80B8-698B6338CC86}" type="datetimeFigureOut">
              <a:rPr lang="lt-LT" noProof="0" smtClean="0"/>
              <a:t>2023-12-01</a:t>
            </a:fld>
            <a:endParaRPr lang="lt-LT" noProof="0" dirty="0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 noProof="0" dirty="0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rtl="0"/>
            <a:r>
              <a:rPr lang="lt-LT" altLang="zh-CN" sz="12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Redaguoti šablono teksto stilius</a:t>
            </a:r>
          </a:p>
          <a:p>
            <a:pPr lvl="1"/>
            <a:r>
              <a:rPr lang="lt-LT" noProof="0" dirty="0"/>
              <a:t>Antras lygis</a:t>
            </a:r>
          </a:p>
          <a:p>
            <a:pPr lvl="2"/>
            <a:r>
              <a:rPr lang="lt-LT" noProof="0" dirty="0"/>
              <a:t>Trečias lygis</a:t>
            </a:r>
          </a:p>
          <a:p>
            <a:pPr lvl="3"/>
            <a:r>
              <a:rPr lang="lt-LT" noProof="0" dirty="0"/>
              <a:t>Ketvirtas lygis</a:t>
            </a:r>
          </a:p>
          <a:p>
            <a:pPr lvl="4"/>
            <a:r>
              <a:rPr lang="lt-LT" noProof="0" dirty="0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 noProof="0" dirty="0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1599C-80DE-41BB-BDCB-6B127FDCF2D9}" type="slidenum">
              <a:rPr lang="lt-LT" noProof="0" smtClean="0"/>
              <a:t>‹#›</a:t>
            </a:fld>
            <a:endParaRPr lang="lt-LT" noProof="0" dirty="0"/>
          </a:p>
        </p:txBody>
      </p:sp>
    </p:spTree>
    <p:extLst>
      <p:ext uri="{BB962C8B-B14F-4D97-AF65-F5344CB8AC3E}">
        <p14:creationId xmlns:p14="http://schemas.microsoft.com/office/powerpoint/2010/main" val="17013822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lt-LT" altLang="zh-CN" sz="1200" b="0" i="0" u="none" strike="noStrike" kern="1200" baseline="0" smtClean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599C-80DE-41BB-BDCB-6B127FDCF2D9}" type="slidenum">
              <a:rPr lang="lt-LT" smtClean="0"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5182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599C-80DE-41BB-BDCB-6B127FDCF2D9}" type="slidenum">
              <a:rPr lang="lt-LT" smtClean="0"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772818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14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449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319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038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A1599C-80DE-41BB-BDCB-6B127FDCF2D9}" type="slidenum">
              <a:rPr kumimoji="0" lang="lt-L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71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1599C-80DE-41BB-BDCB-6B127FDCF2D9}" type="slidenum">
              <a:rPr lang="lt-LT" smtClean="0"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038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radinė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6 laisva forma" title="dantytas apskritimas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1 pavadinimas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paantraštė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lt-LT" noProof="0"/>
              <a:t>Spustelėję redaguokite šablono paantraštės stilių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36612189-6462-4EB8-B7C5-209877CAA203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lt-LT" noProof="0" smtClean="0"/>
              <a:pPr/>
              <a:t>‹#›</a:t>
            </a:fld>
            <a:endParaRPr lang="lt-LT" noProof="0"/>
          </a:p>
        </p:txBody>
      </p:sp>
      <p:sp>
        <p:nvSpPr>
          <p:cNvPr id="13" name="12 stačiakampis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FFE2D1-F996-454C-9946-4E29D7CEC058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tikalus pavadinimas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vertikalaus teksto vietos rezervavimo ženklas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429C0-A665-44A1-B53C-975C643582B5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B1D371-7A80-4F0A-A1E0-06AB6BDFF073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02510DC6-7A46-4D3F-9E57-FD3E5C8F6DC1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lt-LT" noProof="0" smtClean="0"/>
              <a:pPr/>
              <a:t>‹#›</a:t>
            </a:fld>
            <a:endParaRPr lang="lt-LT" noProof="0"/>
          </a:p>
        </p:txBody>
      </p:sp>
      <p:grpSp>
        <p:nvGrpSpPr>
          <p:cNvPr id="7" name="6 grupė" title="kairėje dantyta form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6 laisva forma" title="kairėje dantyta form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11 laisva forma" title="kairysis dantytas įtraukimas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EE3B52-DFAD-4B3F-8507-CDAFB8F41BF5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a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4" name="3 turinio vietos rezervavimo ženklas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5" name="4 teksto vietos rezervavimo ženklas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6" name="5 turinio vietos rezervavimo ženklas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7" name="6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E09814-A0AD-4EFA-8712-4C2685A4A004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8" name="7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9" name="8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D933AF7-DE34-4B4E-BF86-38C147DD79B0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4" name="3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5" name="4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atos vietos rezervavimo ženklas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924571-13F1-4233-86EC-BB175ED0330E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3" name="2 poraštės vietos rezervavimo ženklas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4" name="3 skaidrės numerio vietos rezervavimo ženklas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1 laisva forma" title="dešinioji dantyta fono figū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urinio vietos rezervavimo ženklas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5E066094-A1BE-4E16-9E8B-69D284B06404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  <p:sp>
        <p:nvSpPr>
          <p:cNvPr id="8" name="7 stačiakampis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aveikslėlio vietos rezervavimo ženklas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lt-LT" noProof="0"/>
              <a:t>Spustelėkite piktogramą, kad įtrauktumėte paveikslėlį</a:t>
            </a:r>
          </a:p>
        </p:txBody>
      </p:sp>
      <p:sp>
        <p:nvSpPr>
          <p:cNvPr id="11" name="11 laisva forma" title="dešinioji dantyta fono figūra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11 stačiakampis" title="kairysis kraštas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1 pavadinimas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</a:lstStyle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4" name="3 teksto vietos rezervavimo ženklas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lt-LT" noProof="0"/>
              <a:t>Redaguoti šablono teksto stilius</a:t>
            </a:r>
          </a:p>
        </p:txBody>
      </p:sp>
      <p:sp>
        <p:nvSpPr>
          <p:cNvPr id="5" name="4 datos vietos rezervavimo ženklas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E0562B7A-3578-4610-8CD2-2A4CE6FBA3D6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6" name="5 poraštės vietos rezervavimo ženklas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lt-LT" noProof="0"/>
          </a:p>
        </p:txBody>
      </p:sp>
      <p:sp>
        <p:nvSpPr>
          <p:cNvPr id="7" name="6 skaidrės numerio vietos rezervavimo ženklas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lt-LT" noProof="0" smtClean="0"/>
              <a:t>‹#›</a:t>
            </a:fld>
            <a:endParaRPr lang="lt-LT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pavadinimo vietos rezervavimo ženklas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lt-LT" noProof="0"/>
              <a:t>Spustelėkite, jei norite redaguoti ruošinio pavadinimo stilių</a:t>
            </a:r>
          </a:p>
        </p:txBody>
      </p:sp>
      <p:sp>
        <p:nvSpPr>
          <p:cNvPr id="3" name="2 teksto vietos rezervavimo ženklas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lt-LT" noProof="0"/>
              <a:t>Redaguoti šablono teksto stilius</a:t>
            </a:r>
          </a:p>
          <a:p>
            <a:pPr lvl="1" rtl="0"/>
            <a:r>
              <a:rPr lang="lt-LT" noProof="0"/>
              <a:t>Antras lygis</a:t>
            </a:r>
          </a:p>
          <a:p>
            <a:pPr lvl="2" rtl="0"/>
            <a:r>
              <a:rPr lang="lt-LT" noProof="0"/>
              <a:t>Trečias lygis</a:t>
            </a:r>
          </a:p>
          <a:p>
            <a:pPr lvl="3" rtl="0"/>
            <a:r>
              <a:rPr lang="lt-LT" noProof="0"/>
              <a:t>Ketvirtas lygis</a:t>
            </a:r>
          </a:p>
          <a:p>
            <a:pPr lvl="4" rtl="0"/>
            <a:r>
              <a:rPr lang="lt-LT" noProof="0"/>
              <a:t>Penktas lygis</a:t>
            </a:r>
          </a:p>
        </p:txBody>
      </p:sp>
      <p:sp>
        <p:nvSpPr>
          <p:cNvPr id="4" name="3 datos vietos rezervavimo ženklas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262355E9-E608-4119-B11E-7D8ED78FFD44}" type="datetime1">
              <a:rPr lang="lt-LT" noProof="0" smtClean="0"/>
              <a:t>2023-12-01</a:t>
            </a:fld>
            <a:endParaRPr lang="lt-LT" noProof="0"/>
          </a:p>
        </p:txBody>
      </p:sp>
      <p:sp>
        <p:nvSpPr>
          <p:cNvPr id="5" name="4 poraštės vietos rezervavimo ženklas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lt-LT" noProof="0"/>
          </a:p>
        </p:txBody>
      </p:sp>
      <p:sp>
        <p:nvSpPr>
          <p:cNvPr id="6" name="5 skaidrės numerio vietos rezervavimo ženklas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71766878-3199-4EAB-94E7-2D6D11070E14}" type="slidenum">
              <a:rPr lang="lt-LT" noProof="0" smtClean="0"/>
              <a:pPr/>
              <a:t>‹#›</a:t>
            </a:fld>
            <a:endParaRPr lang="lt-LT" noProof="0"/>
          </a:p>
        </p:txBody>
      </p:sp>
      <p:sp>
        <p:nvSpPr>
          <p:cNvPr id="11" name="6 laisva forma" title="Kairysis dantytas kraštas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11 stačiakampis" title="dešinysis kraštas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37 stačiakampis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lt-LT">
              <a:latin typeface="Calibri" panose="020F0502020204030204" pitchFamily="34" charset="0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77214" y="954924"/>
            <a:ext cx="7918126" cy="4656552"/>
          </a:xfrm>
        </p:spPr>
        <p:txBody>
          <a:bodyPr rtlCol="0">
            <a:normAutofit/>
          </a:bodyPr>
          <a:lstStyle/>
          <a:p>
            <a:pPr rtl="0"/>
            <a:r>
              <a:rPr lang="lt-LT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E-027 f. Vaikų sveikatos aptarimas</a:t>
            </a:r>
            <a:endParaRPr lang="lt-LT" sz="4400" b="1" dirty="0"/>
          </a:p>
        </p:txBody>
      </p:sp>
      <p:sp>
        <p:nvSpPr>
          <p:cNvPr id="3" name="2 paantraštė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ltGray">
          <a:xfrm>
            <a:off x="643157" y="5800724"/>
            <a:ext cx="5877385" cy="613743"/>
          </a:xfrm>
        </p:spPr>
        <p:txBody>
          <a:bodyPr rtlCol="0">
            <a:normAutofit/>
          </a:bodyPr>
          <a:lstStyle/>
          <a:p>
            <a:pPr rtl="0"/>
            <a:r>
              <a:rPr lang="lt-LT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2023-10-</a:t>
            </a:r>
          </a:p>
        </p:txBody>
      </p:sp>
      <p:sp>
        <p:nvSpPr>
          <p:cNvPr id="40" name="22 laisva forma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546EAD-919F-6A73-A935-B82E95743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8087" y="127635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0EF3F4-9119-1145-5424-EBEF7FEC0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81" y="697560"/>
            <a:ext cx="5291787" cy="1176630"/>
          </a:xfrm>
          <a:prstGeom prst="rect">
            <a:avLst/>
          </a:prstGeom>
        </p:spPr>
      </p:pic>
      <p:graphicFrame>
        <p:nvGraphicFramePr>
          <p:cNvPr id="7" name="Lentelė 3">
            <a:extLst>
              <a:ext uri="{FF2B5EF4-FFF2-40B4-BE49-F238E27FC236}">
                <a16:creationId xmlns:a16="http://schemas.microsoft.com/office/drawing/2014/main" id="{A24761BC-FB3E-D943-1594-3FFB69099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108128"/>
              </p:ext>
            </p:extLst>
          </p:nvPr>
        </p:nvGraphicFramePr>
        <p:xfrm>
          <a:off x="1233744" y="1840558"/>
          <a:ext cx="3733936" cy="537634"/>
        </p:xfrm>
        <a:graphic>
          <a:graphicData uri="http://schemas.openxmlformats.org/drawingml/2006/table">
            <a:tbl>
              <a:tblPr firstRow="1" bandRow="1"/>
              <a:tblGrid>
                <a:gridCol w="3733936">
                  <a:extLst>
                    <a:ext uri="{9D8B030D-6E8A-4147-A177-3AD203B41FA5}">
                      <a16:colId xmlns:a16="http://schemas.microsoft.com/office/drawing/2014/main" val="1172132563"/>
                    </a:ext>
                  </a:extLst>
                </a:gridCol>
              </a:tblGrid>
              <a:tr h="53763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Sabon Next LT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3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lt-LT" sz="280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Stiprinti organizmą </a:t>
                      </a:r>
                      <a:endParaRPr kumimoji="0" lang="lt-LT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solidFill>
                        <a:srgbClr val="000000"/>
                      </a:solidFill>
                    </a:lnT>
                    <a:lnB w="25400" cmpd="sng">
                      <a:solidFill>
                        <a:srgbClr val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8C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80910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4A7C632-40CA-A93A-87DB-65B441FAC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702" y="2505357"/>
            <a:ext cx="4273666" cy="7498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3D65D5-A5CB-4FEA-E732-50F04F9768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9094" y="3174007"/>
            <a:ext cx="7267062" cy="7498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5D22CF-2A9F-5135-B502-F93BE3788A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272" y="3858956"/>
            <a:ext cx="4401693" cy="7559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C2B07C1-A8E0-5371-F15A-170FF783AE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7745" y="4361881"/>
            <a:ext cx="2944623" cy="7498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34E137D-526E-30E7-33B1-7BDE548F1C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757" y="5043782"/>
            <a:ext cx="7462151" cy="75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0B3414F-38C0-A297-7181-875678346B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2684" y="5782455"/>
            <a:ext cx="797425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777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9 stačiakampis">
            <a:extLst>
              <a:ext uri="{FF2B5EF4-FFF2-40B4-BE49-F238E27FC236}">
                <a16:creationId xmlns:a16="http://schemas.microsoft.com/office/drawing/2014/main" id="{0E624BD9-62FB-467A-ACDC-4836ADC5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lt-LT">
              <a:latin typeface="Calibri" panose="020F0502020204030204" pitchFamily="34" charset="0"/>
            </a:endParaRPr>
          </a:p>
        </p:txBody>
      </p:sp>
      <p:sp>
        <p:nvSpPr>
          <p:cNvPr id="12" name="13 laisva forma">
            <a:extLst>
              <a:ext uri="{FF2B5EF4-FFF2-40B4-BE49-F238E27FC236}">
                <a16:creationId xmlns:a16="http://schemas.microsoft.com/office/drawing/2014/main" id="{4C973920-672E-443D-8D2E-2D1E3853A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H="1">
            <a:off x="141730" y="0"/>
            <a:ext cx="7789615" cy="6858000"/>
          </a:xfrm>
          <a:custGeom>
            <a:avLst/>
            <a:gdLst>
              <a:gd name="connsiteX0" fmla="*/ 9807836 w 9807836"/>
              <a:gd name="connsiteY0" fmla="*/ 0 h 6858000"/>
              <a:gd name="connsiteX1" fmla="*/ 0 w 9807836"/>
              <a:gd name="connsiteY1" fmla="*/ 0 h 6858000"/>
              <a:gd name="connsiteX2" fmla="*/ 26987 w 9807836"/>
              <a:gd name="connsiteY2" fmla="*/ 87312 h 6858000"/>
              <a:gd name="connsiteX3" fmla="*/ 52387 w 9807836"/>
              <a:gd name="connsiteY3" fmla="*/ 174625 h 6858000"/>
              <a:gd name="connsiteX4" fmla="*/ 77787 w 9807836"/>
              <a:gd name="connsiteY4" fmla="*/ 263525 h 6858000"/>
              <a:gd name="connsiteX5" fmla="*/ 100012 w 9807836"/>
              <a:gd name="connsiteY5" fmla="*/ 354012 h 6858000"/>
              <a:gd name="connsiteX6" fmla="*/ 127000 w 9807836"/>
              <a:gd name="connsiteY6" fmla="*/ 441325 h 6858000"/>
              <a:gd name="connsiteX7" fmla="*/ 155575 w 9807836"/>
              <a:gd name="connsiteY7" fmla="*/ 525462 h 6858000"/>
              <a:gd name="connsiteX8" fmla="*/ 192087 w 9807836"/>
              <a:gd name="connsiteY8" fmla="*/ 604837 h 6858000"/>
              <a:gd name="connsiteX9" fmla="*/ 234950 w 9807836"/>
              <a:gd name="connsiteY9" fmla="*/ 677862 h 6858000"/>
              <a:gd name="connsiteX10" fmla="*/ 282575 w 9807836"/>
              <a:gd name="connsiteY10" fmla="*/ 739775 h 6858000"/>
              <a:gd name="connsiteX11" fmla="*/ 334962 w 9807836"/>
              <a:gd name="connsiteY11" fmla="*/ 798512 h 6858000"/>
              <a:gd name="connsiteX12" fmla="*/ 395287 w 9807836"/>
              <a:gd name="connsiteY12" fmla="*/ 852487 h 6858000"/>
              <a:gd name="connsiteX13" fmla="*/ 458787 w 9807836"/>
              <a:gd name="connsiteY13" fmla="*/ 906462 h 6858000"/>
              <a:gd name="connsiteX14" fmla="*/ 525462 w 9807836"/>
              <a:gd name="connsiteY14" fmla="*/ 957262 h 6858000"/>
              <a:gd name="connsiteX15" fmla="*/ 592137 w 9807836"/>
              <a:gd name="connsiteY15" fmla="*/ 1008062 h 6858000"/>
              <a:gd name="connsiteX16" fmla="*/ 660400 w 9807836"/>
              <a:gd name="connsiteY16" fmla="*/ 1060450 h 6858000"/>
              <a:gd name="connsiteX17" fmla="*/ 725487 w 9807836"/>
              <a:gd name="connsiteY17" fmla="*/ 1111250 h 6858000"/>
              <a:gd name="connsiteX18" fmla="*/ 787400 w 9807836"/>
              <a:gd name="connsiteY18" fmla="*/ 1165225 h 6858000"/>
              <a:gd name="connsiteX19" fmla="*/ 844550 w 9807836"/>
              <a:gd name="connsiteY19" fmla="*/ 1223962 h 6858000"/>
              <a:gd name="connsiteX20" fmla="*/ 896937 w 9807836"/>
              <a:gd name="connsiteY20" fmla="*/ 1282700 h 6858000"/>
              <a:gd name="connsiteX21" fmla="*/ 939800 w 9807836"/>
              <a:gd name="connsiteY21" fmla="*/ 1346200 h 6858000"/>
              <a:gd name="connsiteX22" fmla="*/ 976312 w 9807836"/>
              <a:gd name="connsiteY22" fmla="*/ 1417637 h 6858000"/>
              <a:gd name="connsiteX23" fmla="*/ 998537 w 9807836"/>
              <a:gd name="connsiteY23" fmla="*/ 1487487 h 6858000"/>
              <a:gd name="connsiteX24" fmla="*/ 1012825 w 9807836"/>
              <a:gd name="connsiteY24" fmla="*/ 1565275 h 6858000"/>
              <a:gd name="connsiteX25" fmla="*/ 1019175 w 9807836"/>
              <a:gd name="connsiteY25" fmla="*/ 1641475 h 6858000"/>
              <a:gd name="connsiteX26" fmla="*/ 1017587 w 9807836"/>
              <a:gd name="connsiteY26" fmla="*/ 1722437 h 6858000"/>
              <a:gd name="connsiteX27" fmla="*/ 1011237 w 9807836"/>
              <a:gd name="connsiteY27" fmla="*/ 1803400 h 6858000"/>
              <a:gd name="connsiteX28" fmla="*/ 1003300 w 9807836"/>
              <a:gd name="connsiteY28" fmla="*/ 1887537 h 6858000"/>
              <a:gd name="connsiteX29" fmla="*/ 992187 w 9807836"/>
              <a:gd name="connsiteY29" fmla="*/ 1971675 h 6858000"/>
              <a:gd name="connsiteX30" fmla="*/ 979487 w 9807836"/>
              <a:gd name="connsiteY30" fmla="*/ 2055812 h 6858000"/>
              <a:gd name="connsiteX31" fmla="*/ 969962 w 9807836"/>
              <a:gd name="connsiteY31" fmla="*/ 2139950 h 6858000"/>
              <a:gd name="connsiteX32" fmla="*/ 963612 w 9807836"/>
              <a:gd name="connsiteY32" fmla="*/ 2224087 h 6858000"/>
              <a:gd name="connsiteX33" fmla="*/ 958850 w 9807836"/>
              <a:gd name="connsiteY33" fmla="*/ 2305050 h 6858000"/>
              <a:gd name="connsiteX34" fmla="*/ 963612 w 9807836"/>
              <a:gd name="connsiteY34" fmla="*/ 2384425 h 6858000"/>
              <a:gd name="connsiteX35" fmla="*/ 973137 w 9807836"/>
              <a:gd name="connsiteY35" fmla="*/ 2462212 h 6858000"/>
              <a:gd name="connsiteX36" fmla="*/ 993775 w 9807836"/>
              <a:gd name="connsiteY36" fmla="*/ 2543175 h 6858000"/>
              <a:gd name="connsiteX37" fmla="*/ 1025525 w 9807836"/>
              <a:gd name="connsiteY37" fmla="*/ 2622550 h 6858000"/>
              <a:gd name="connsiteX38" fmla="*/ 1063625 w 9807836"/>
              <a:gd name="connsiteY38" fmla="*/ 2701925 h 6858000"/>
              <a:gd name="connsiteX39" fmla="*/ 1106487 w 9807836"/>
              <a:gd name="connsiteY39" fmla="*/ 2781300 h 6858000"/>
              <a:gd name="connsiteX40" fmla="*/ 1150937 w 9807836"/>
              <a:gd name="connsiteY40" fmla="*/ 2859087 h 6858000"/>
              <a:gd name="connsiteX41" fmla="*/ 1198562 w 9807836"/>
              <a:gd name="connsiteY41" fmla="*/ 2938462 h 6858000"/>
              <a:gd name="connsiteX42" fmla="*/ 1241425 w 9807836"/>
              <a:gd name="connsiteY42" fmla="*/ 3017837 h 6858000"/>
              <a:gd name="connsiteX43" fmla="*/ 1284288 w 9807836"/>
              <a:gd name="connsiteY43" fmla="*/ 3098800 h 6858000"/>
              <a:gd name="connsiteX44" fmla="*/ 1320800 w 9807836"/>
              <a:gd name="connsiteY44" fmla="*/ 3179762 h 6858000"/>
              <a:gd name="connsiteX45" fmla="*/ 1349375 w 9807836"/>
              <a:gd name="connsiteY45" fmla="*/ 3260725 h 6858000"/>
              <a:gd name="connsiteX46" fmla="*/ 1365250 w 9807836"/>
              <a:gd name="connsiteY46" fmla="*/ 3343275 h 6858000"/>
              <a:gd name="connsiteX47" fmla="*/ 1374775 w 9807836"/>
              <a:gd name="connsiteY47" fmla="*/ 3429000 h 6858000"/>
              <a:gd name="connsiteX48" fmla="*/ 1365250 w 9807836"/>
              <a:gd name="connsiteY48" fmla="*/ 3514725 h 6858000"/>
              <a:gd name="connsiteX49" fmla="*/ 1349375 w 9807836"/>
              <a:gd name="connsiteY49" fmla="*/ 3597275 h 6858000"/>
              <a:gd name="connsiteX50" fmla="*/ 1320800 w 9807836"/>
              <a:gd name="connsiteY50" fmla="*/ 3678237 h 6858000"/>
              <a:gd name="connsiteX51" fmla="*/ 1284288 w 9807836"/>
              <a:gd name="connsiteY51" fmla="*/ 3759200 h 6858000"/>
              <a:gd name="connsiteX52" fmla="*/ 1241425 w 9807836"/>
              <a:gd name="connsiteY52" fmla="*/ 3840162 h 6858000"/>
              <a:gd name="connsiteX53" fmla="*/ 1198562 w 9807836"/>
              <a:gd name="connsiteY53" fmla="*/ 3919537 h 6858000"/>
              <a:gd name="connsiteX54" fmla="*/ 1150937 w 9807836"/>
              <a:gd name="connsiteY54" fmla="*/ 3998912 h 6858000"/>
              <a:gd name="connsiteX55" fmla="*/ 1106487 w 9807836"/>
              <a:gd name="connsiteY55" fmla="*/ 4076700 h 6858000"/>
              <a:gd name="connsiteX56" fmla="*/ 1063625 w 9807836"/>
              <a:gd name="connsiteY56" fmla="*/ 4156075 h 6858000"/>
              <a:gd name="connsiteX57" fmla="*/ 1025525 w 9807836"/>
              <a:gd name="connsiteY57" fmla="*/ 4235450 h 6858000"/>
              <a:gd name="connsiteX58" fmla="*/ 993775 w 9807836"/>
              <a:gd name="connsiteY58" fmla="*/ 4314825 h 6858000"/>
              <a:gd name="connsiteX59" fmla="*/ 973137 w 9807836"/>
              <a:gd name="connsiteY59" fmla="*/ 4395787 h 6858000"/>
              <a:gd name="connsiteX60" fmla="*/ 963612 w 9807836"/>
              <a:gd name="connsiteY60" fmla="*/ 4473575 h 6858000"/>
              <a:gd name="connsiteX61" fmla="*/ 958850 w 9807836"/>
              <a:gd name="connsiteY61" fmla="*/ 4552950 h 6858000"/>
              <a:gd name="connsiteX62" fmla="*/ 963612 w 9807836"/>
              <a:gd name="connsiteY62" fmla="*/ 4633912 h 6858000"/>
              <a:gd name="connsiteX63" fmla="*/ 969962 w 9807836"/>
              <a:gd name="connsiteY63" fmla="*/ 4718050 h 6858000"/>
              <a:gd name="connsiteX64" fmla="*/ 979487 w 9807836"/>
              <a:gd name="connsiteY64" fmla="*/ 4802187 h 6858000"/>
              <a:gd name="connsiteX65" fmla="*/ 992187 w 9807836"/>
              <a:gd name="connsiteY65" fmla="*/ 4886325 h 6858000"/>
              <a:gd name="connsiteX66" fmla="*/ 1003300 w 9807836"/>
              <a:gd name="connsiteY66" fmla="*/ 4970462 h 6858000"/>
              <a:gd name="connsiteX67" fmla="*/ 1011237 w 9807836"/>
              <a:gd name="connsiteY67" fmla="*/ 5054600 h 6858000"/>
              <a:gd name="connsiteX68" fmla="*/ 1017587 w 9807836"/>
              <a:gd name="connsiteY68" fmla="*/ 5135562 h 6858000"/>
              <a:gd name="connsiteX69" fmla="*/ 1019175 w 9807836"/>
              <a:gd name="connsiteY69" fmla="*/ 5216525 h 6858000"/>
              <a:gd name="connsiteX70" fmla="*/ 1012825 w 9807836"/>
              <a:gd name="connsiteY70" fmla="*/ 5292725 h 6858000"/>
              <a:gd name="connsiteX71" fmla="*/ 998537 w 9807836"/>
              <a:gd name="connsiteY71" fmla="*/ 5370512 h 6858000"/>
              <a:gd name="connsiteX72" fmla="*/ 976312 w 9807836"/>
              <a:gd name="connsiteY72" fmla="*/ 5440362 h 6858000"/>
              <a:gd name="connsiteX73" fmla="*/ 939800 w 9807836"/>
              <a:gd name="connsiteY73" fmla="*/ 5511800 h 6858000"/>
              <a:gd name="connsiteX74" fmla="*/ 896937 w 9807836"/>
              <a:gd name="connsiteY74" fmla="*/ 5575300 h 6858000"/>
              <a:gd name="connsiteX75" fmla="*/ 844550 w 9807836"/>
              <a:gd name="connsiteY75" fmla="*/ 5634037 h 6858000"/>
              <a:gd name="connsiteX76" fmla="*/ 787400 w 9807836"/>
              <a:gd name="connsiteY76" fmla="*/ 5692775 h 6858000"/>
              <a:gd name="connsiteX77" fmla="*/ 725487 w 9807836"/>
              <a:gd name="connsiteY77" fmla="*/ 5746750 h 6858000"/>
              <a:gd name="connsiteX78" fmla="*/ 660400 w 9807836"/>
              <a:gd name="connsiteY78" fmla="*/ 5797550 h 6858000"/>
              <a:gd name="connsiteX79" fmla="*/ 592137 w 9807836"/>
              <a:gd name="connsiteY79" fmla="*/ 5849937 h 6858000"/>
              <a:gd name="connsiteX80" fmla="*/ 525462 w 9807836"/>
              <a:gd name="connsiteY80" fmla="*/ 5900737 h 6858000"/>
              <a:gd name="connsiteX81" fmla="*/ 458787 w 9807836"/>
              <a:gd name="connsiteY81" fmla="*/ 5951537 h 6858000"/>
              <a:gd name="connsiteX82" fmla="*/ 395287 w 9807836"/>
              <a:gd name="connsiteY82" fmla="*/ 6005512 h 6858000"/>
              <a:gd name="connsiteX83" fmla="*/ 334962 w 9807836"/>
              <a:gd name="connsiteY83" fmla="*/ 6059487 h 6858000"/>
              <a:gd name="connsiteX84" fmla="*/ 282575 w 9807836"/>
              <a:gd name="connsiteY84" fmla="*/ 6118225 h 6858000"/>
              <a:gd name="connsiteX85" fmla="*/ 234950 w 9807836"/>
              <a:gd name="connsiteY85" fmla="*/ 6180137 h 6858000"/>
              <a:gd name="connsiteX86" fmla="*/ 192087 w 9807836"/>
              <a:gd name="connsiteY86" fmla="*/ 6253162 h 6858000"/>
              <a:gd name="connsiteX87" fmla="*/ 155575 w 9807836"/>
              <a:gd name="connsiteY87" fmla="*/ 6332537 h 6858000"/>
              <a:gd name="connsiteX88" fmla="*/ 127000 w 9807836"/>
              <a:gd name="connsiteY88" fmla="*/ 6416675 h 6858000"/>
              <a:gd name="connsiteX89" fmla="*/ 100012 w 9807836"/>
              <a:gd name="connsiteY89" fmla="*/ 6503987 h 6858000"/>
              <a:gd name="connsiteX90" fmla="*/ 77787 w 9807836"/>
              <a:gd name="connsiteY90" fmla="*/ 6594475 h 6858000"/>
              <a:gd name="connsiteX91" fmla="*/ 52387 w 9807836"/>
              <a:gd name="connsiteY91" fmla="*/ 6683375 h 6858000"/>
              <a:gd name="connsiteX92" fmla="*/ 26987 w 9807836"/>
              <a:gd name="connsiteY92" fmla="*/ 6770687 h 6858000"/>
              <a:gd name="connsiteX93" fmla="*/ 0 w 9807836"/>
              <a:gd name="connsiteY93" fmla="*/ 6858000 h 6858000"/>
              <a:gd name="connsiteX94" fmla="*/ 9807836 w 9807836"/>
              <a:gd name="connsiteY94" fmla="*/ 6858000 h 6858000"/>
              <a:gd name="connsiteX95" fmla="*/ 9807836 w 9807836"/>
              <a:gd name="connsiteY9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9807836" h="6858000">
                <a:moveTo>
                  <a:pt x="9807836" y="0"/>
                </a:moveTo>
                <a:lnTo>
                  <a:pt x="0" y="0"/>
                </a:lnTo>
                <a:lnTo>
                  <a:pt x="26987" y="87312"/>
                </a:lnTo>
                <a:lnTo>
                  <a:pt x="52387" y="174625"/>
                </a:lnTo>
                <a:lnTo>
                  <a:pt x="77787" y="263525"/>
                </a:lnTo>
                <a:lnTo>
                  <a:pt x="100012" y="354012"/>
                </a:lnTo>
                <a:lnTo>
                  <a:pt x="127000" y="441325"/>
                </a:lnTo>
                <a:lnTo>
                  <a:pt x="155575" y="525462"/>
                </a:lnTo>
                <a:lnTo>
                  <a:pt x="192087" y="604837"/>
                </a:lnTo>
                <a:lnTo>
                  <a:pt x="234950" y="677862"/>
                </a:lnTo>
                <a:lnTo>
                  <a:pt x="282575" y="739775"/>
                </a:lnTo>
                <a:lnTo>
                  <a:pt x="334962" y="798512"/>
                </a:lnTo>
                <a:lnTo>
                  <a:pt x="395287" y="852487"/>
                </a:lnTo>
                <a:lnTo>
                  <a:pt x="458787" y="906462"/>
                </a:lnTo>
                <a:lnTo>
                  <a:pt x="525462" y="957262"/>
                </a:lnTo>
                <a:lnTo>
                  <a:pt x="592137" y="1008062"/>
                </a:lnTo>
                <a:lnTo>
                  <a:pt x="660400" y="1060450"/>
                </a:lnTo>
                <a:lnTo>
                  <a:pt x="725487" y="1111250"/>
                </a:lnTo>
                <a:lnTo>
                  <a:pt x="787400" y="1165225"/>
                </a:lnTo>
                <a:lnTo>
                  <a:pt x="844550" y="1223962"/>
                </a:lnTo>
                <a:lnTo>
                  <a:pt x="896937" y="1282700"/>
                </a:lnTo>
                <a:lnTo>
                  <a:pt x="939800" y="1346200"/>
                </a:lnTo>
                <a:lnTo>
                  <a:pt x="976312" y="1417637"/>
                </a:lnTo>
                <a:lnTo>
                  <a:pt x="998537" y="1487487"/>
                </a:lnTo>
                <a:lnTo>
                  <a:pt x="1012825" y="1565275"/>
                </a:lnTo>
                <a:lnTo>
                  <a:pt x="1019175" y="1641475"/>
                </a:lnTo>
                <a:lnTo>
                  <a:pt x="1017587" y="1722437"/>
                </a:lnTo>
                <a:lnTo>
                  <a:pt x="1011237" y="1803400"/>
                </a:lnTo>
                <a:lnTo>
                  <a:pt x="1003300" y="1887537"/>
                </a:lnTo>
                <a:lnTo>
                  <a:pt x="992187" y="1971675"/>
                </a:lnTo>
                <a:lnTo>
                  <a:pt x="979487" y="2055812"/>
                </a:lnTo>
                <a:lnTo>
                  <a:pt x="969962" y="2139950"/>
                </a:lnTo>
                <a:lnTo>
                  <a:pt x="963612" y="2224087"/>
                </a:lnTo>
                <a:lnTo>
                  <a:pt x="958850" y="2305050"/>
                </a:lnTo>
                <a:lnTo>
                  <a:pt x="963612" y="2384425"/>
                </a:lnTo>
                <a:lnTo>
                  <a:pt x="973137" y="2462212"/>
                </a:lnTo>
                <a:lnTo>
                  <a:pt x="993775" y="2543175"/>
                </a:lnTo>
                <a:lnTo>
                  <a:pt x="1025525" y="2622550"/>
                </a:lnTo>
                <a:lnTo>
                  <a:pt x="1063625" y="2701925"/>
                </a:lnTo>
                <a:lnTo>
                  <a:pt x="1106487" y="2781300"/>
                </a:lnTo>
                <a:lnTo>
                  <a:pt x="1150937" y="2859087"/>
                </a:lnTo>
                <a:lnTo>
                  <a:pt x="1198562" y="2938462"/>
                </a:lnTo>
                <a:lnTo>
                  <a:pt x="1241425" y="3017837"/>
                </a:lnTo>
                <a:lnTo>
                  <a:pt x="1284288" y="3098800"/>
                </a:lnTo>
                <a:lnTo>
                  <a:pt x="1320800" y="3179762"/>
                </a:lnTo>
                <a:lnTo>
                  <a:pt x="1349375" y="3260725"/>
                </a:lnTo>
                <a:lnTo>
                  <a:pt x="1365250" y="3343275"/>
                </a:lnTo>
                <a:lnTo>
                  <a:pt x="1374775" y="3429000"/>
                </a:lnTo>
                <a:lnTo>
                  <a:pt x="1365250" y="3514725"/>
                </a:lnTo>
                <a:lnTo>
                  <a:pt x="1349375" y="3597275"/>
                </a:lnTo>
                <a:lnTo>
                  <a:pt x="1320800" y="3678237"/>
                </a:lnTo>
                <a:lnTo>
                  <a:pt x="1284288" y="3759200"/>
                </a:lnTo>
                <a:lnTo>
                  <a:pt x="1241425" y="3840162"/>
                </a:lnTo>
                <a:lnTo>
                  <a:pt x="1198562" y="3919537"/>
                </a:lnTo>
                <a:lnTo>
                  <a:pt x="1150937" y="3998912"/>
                </a:lnTo>
                <a:lnTo>
                  <a:pt x="1106487" y="4076700"/>
                </a:lnTo>
                <a:lnTo>
                  <a:pt x="1063625" y="4156075"/>
                </a:lnTo>
                <a:lnTo>
                  <a:pt x="1025525" y="4235450"/>
                </a:lnTo>
                <a:lnTo>
                  <a:pt x="993775" y="4314825"/>
                </a:lnTo>
                <a:lnTo>
                  <a:pt x="973137" y="4395787"/>
                </a:lnTo>
                <a:lnTo>
                  <a:pt x="963612" y="4473575"/>
                </a:lnTo>
                <a:lnTo>
                  <a:pt x="958850" y="4552950"/>
                </a:lnTo>
                <a:lnTo>
                  <a:pt x="963612" y="4633912"/>
                </a:lnTo>
                <a:lnTo>
                  <a:pt x="969962" y="4718050"/>
                </a:lnTo>
                <a:lnTo>
                  <a:pt x="979487" y="4802187"/>
                </a:lnTo>
                <a:lnTo>
                  <a:pt x="992187" y="4886325"/>
                </a:lnTo>
                <a:lnTo>
                  <a:pt x="1003300" y="4970462"/>
                </a:lnTo>
                <a:lnTo>
                  <a:pt x="1011237" y="5054600"/>
                </a:lnTo>
                <a:lnTo>
                  <a:pt x="1017587" y="5135562"/>
                </a:lnTo>
                <a:lnTo>
                  <a:pt x="1019175" y="5216525"/>
                </a:lnTo>
                <a:lnTo>
                  <a:pt x="1012825" y="5292725"/>
                </a:lnTo>
                <a:lnTo>
                  <a:pt x="998537" y="5370512"/>
                </a:lnTo>
                <a:lnTo>
                  <a:pt x="976312" y="5440362"/>
                </a:lnTo>
                <a:lnTo>
                  <a:pt x="939800" y="5511800"/>
                </a:lnTo>
                <a:lnTo>
                  <a:pt x="896937" y="5575300"/>
                </a:lnTo>
                <a:lnTo>
                  <a:pt x="844550" y="5634037"/>
                </a:lnTo>
                <a:lnTo>
                  <a:pt x="787400" y="5692775"/>
                </a:lnTo>
                <a:lnTo>
                  <a:pt x="725487" y="5746750"/>
                </a:lnTo>
                <a:lnTo>
                  <a:pt x="660400" y="5797550"/>
                </a:lnTo>
                <a:lnTo>
                  <a:pt x="592137" y="5849937"/>
                </a:lnTo>
                <a:lnTo>
                  <a:pt x="525462" y="5900737"/>
                </a:lnTo>
                <a:lnTo>
                  <a:pt x="458787" y="5951537"/>
                </a:lnTo>
                <a:lnTo>
                  <a:pt x="395287" y="6005512"/>
                </a:lnTo>
                <a:lnTo>
                  <a:pt x="334962" y="6059487"/>
                </a:lnTo>
                <a:lnTo>
                  <a:pt x="282575" y="6118225"/>
                </a:lnTo>
                <a:lnTo>
                  <a:pt x="234950" y="6180137"/>
                </a:lnTo>
                <a:lnTo>
                  <a:pt x="192087" y="6253162"/>
                </a:lnTo>
                <a:lnTo>
                  <a:pt x="155575" y="6332537"/>
                </a:lnTo>
                <a:lnTo>
                  <a:pt x="127000" y="6416675"/>
                </a:lnTo>
                <a:lnTo>
                  <a:pt x="100012" y="6503987"/>
                </a:lnTo>
                <a:lnTo>
                  <a:pt x="77787" y="6594475"/>
                </a:lnTo>
                <a:lnTo>
                  <a:pt x="52387" y="6683375"/>
                </a:lnTo>
                <a:lnTo>
                  <a:pt x="26987" y="6770687"/>
                </a:lnTo>
                <a:lnTo>
                  <a:pt x="0" y="6858000"/>
                </a:lnTo>
                <a:lnTo>
                  <a:pt x="9807836" y="6858000"/>
                </a:lnTo>
                <a:lnTo>
                  <a:pt x="9807836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5B687682-14E6-478D-9035-A24DB1E0F3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726" y="1719574"/>
            <a:ext cx="5490143" cy="4339177"/>
          </a:xfrm>
        </p:spPr>
        <p:txBody>
          <a:bodyPr rtlCol="0">
            <a:normAutofit/>
          </a:bodyPr>
          <a:lstStyle/>
          <a:p>
            <a:pPr algn="l" rtl="0"/>
            <a:r>
              <a:rPr lang="lt-LT" sz="8000" dirty="0">
                <a:solidFill>
                  <a:srgbClr val="2A1A00"/>
                </a:solidFill>
              </a:rPr>
              <a:t>Dėkoju!</a:t>
            </a:r>
          </a:p>
        </p:txBody>
      </p:sp>
      <p:sp>
        <p:nvSpPr>
          <p:cNvPr id="14" name="13 stačiakampis">
            <a:extLst>
              <a:ext uri="{FF2B5EF4-FFF2-40B4-BE49-F238E27FC236}">
                <a16:creationId xmlns:a16="http://schemas.microsoft.com/office/drawing/2014/main" id="{4363DD75-42D3-453C-A84D-D18B4215C9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rgbClr val="2A1A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pic>
        <p:nvPicPr>
          <p:cNvPr id="7" name="6 grafinis elementas" descr="Šypsena be užpildo">
            <a:extLst>
              <a:ext uri="{FF2B5EF4-FFF2-40B4-BE49-F238E27FC236}">
                <a16:creationId xmlns:a16="http://schemas.microsoft.com/office/drawing/2014/main" id="{646A5A60-484D-435A-A8DC-28F65FB1EC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52944" y="1433476"/>
            <a:ext cx="3995592" cy="399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13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lt-LT"/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581" y="489685"/>
            <a:ext cx="9957220" cy="7121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 rtl="0"/>
            <a:r>
              <a:rPr lang="lt-LT" sz="2800" dirty="0"/>
              <a:t>Sveikatą pasitikrinusių vaikų skaičius 2022-2023 m. iki spalio mėn.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t-LT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55F28EE4-13C8-D113-C6E2-2C7AF2EA0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1211002"/>
              </p:ext>
            </p:extLst>
          </p:nvPr>
        </p:nvGraphicFramePr>
        <p:xfrm>
          <a:off x="2080310" y="1293258"/>
          <a:ext cx="8638489" cy="5452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70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80" y="431897"/>
            <a:ext cx="9957220" cy="7121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lt-LT" sz="2800" dirty="0"/>
              <a:t>Gydytojų rekomendacijų skaičius, 2022-2023 m., </a:t>
            </a:r>
            <a:br>
              <a:rPr lang="lt-LT" sz="2800" dirty="0"/>
            </a:br>
            <a:r>
              <a:rPr lang="lt-LT" sz="2800" dirty="0"/>
              <a:t>pagal E-027 f.  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CC3D4D-E682-2810-23A6-79A0DFD5D8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73775372"/>
              </p:ext>
            </p:extLst>
          </p:nvPr>
        </p:nvGraphicFramePr>
        <p:xfrm>
          <a:off x="1249172" y="1144030"/>
          <a:ext cx="9693656" cy="5551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996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780" y="431897"/>
            <a:ext cx="9957220" cy="71213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rtl="0"/>
            <a:r>
              <a:rPr lang="lt-LT" sz="2800" dirty="0"/>
              <a:t>Vaikų kūno masės indeksas, 2022-2023 m., </a:t>
            </a:r>
            <a:br>
              <a:rPr lang="lt-LT" sz="2800" dirty="0"/>
            </a:br>
            <a:r>
              <a:rPr lang="lt-LT" sz="2800" dirty="0"/>
              <a:t>pagal E-027 f.  Proc.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5E99A9F-681D-B0CE-0E3F-68BCE2E47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6723170"/>
              </p:ext>
            </p:extLst>
          </p:nvPr>
        </p:nvGraphicFramePr>
        <p:xfrm>
          <a:off x="6621399" y="1184699"/>
          <a:ext cx="5171948" cy="486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EB7ED70-E2DB-68D9-AD7E-01E82DA2F4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367027"/>
              </p:ext>
            </p:extLst>
          </p:nvPr>
        </p:nvGraphicFramePr>
        <p:xfrm>
          <a:off x="398653" y="1456859"/>
          <a:ext cx="5313680" cy="43198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22A0E63-8EB4-A692-B5AE-CA903BB56B30}"/>
              </a:ext>
            </a:extLst>
          </p:cNvPr>
          <p:cNvSpPr txBox="1"/>
          <p:nvPr/>
        </p:nvSpPr>
        <p:spPr>
          <a:xfrm>
            <a:off x="2410556" y="6053018"/>
            <a:ext cx="208235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2022 m.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0818BE-0C77-887A-E3B8-491DD349164E}"/>
              </a:ext>
            </a:extLst>
          </p:cNvPr>
          <p:cNvSpPr txBox="1"/>
          <p:nvPr/>
        </p:nvSpPr>
        <p:spPr>
          <a:xfrm>
            <a:off x="8545737" y="6101123"/>
            <a:ext cx="2082354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2023 m.</a:t>
            </a:r>
          </a:p>
        </p:txBody>
      </p:sp>
    </p:spTree>
    <p:extLst>
      <p:ext uri="{BB962C8B-B14F-4D97-AF65-F5344CB8AC3E}">
        <p14:creationId xmlns:p14="http://schemas.microsoft.com/office/powerpoint/2010/main" val="200240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1272" y="431897"/>
            <a:ext cx="10435756" cy="949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lt-LT" sz="2800" dirty="0"/>
              <a:t>Pasitikrinusių dantis vaikų skaičius, 2022-2023 m., </a:t>
            </a:r>
            <a:br>
              <a:rPr lang="lt-LT" sz="2800" dirty="0"/>
            </a:br>
            <a:r>
              <a:rPr lang="lt-LT" sz="2800" dirty="0"/>
              <a:t>pagal E-027 f. iki spalio mėn.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D023AAA-1CCB-A9F6-73A8-2927A905C72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353334"/>
              </p:ext>
            </p:extLst>
          </p:nvPr>
        </p:nvGraphicFramePr>
        <p:xfrm>
          <a:off x="2545798" y="1602788"/>
          <a:ext cx="7319562" cy="5034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326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51" y="381000"/>
            <a:ext cx="10435756" cy="949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lt-LT" sz="2800" dirty="0"/>
              <a:t>Vaikų dantų ir žandikaulių būklės ataskaita pagal amžių, pagal E-027 f. 2023 m.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35BA61B-78C0-DADA-372D-5C21480CE3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03941"/>
              </p:ext>
            </p:extLst>
          </p:nvPr>
        </p:nvGraphicFramePr>
        <p:xfrm>
          <a:off x="685293" y="1644012"/>
          <a:ext cx="10961409" cy="4718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8070">
                  <a:extLst>
                    <a:ext uri="{9D8B030D-6E8A-4147-A177-3AD203B41FA5}">
                      <a16:colId xmlns:a16="http://schemas.microsoft.com/office/drawing/2014/main" val="3706948474"/>
                    </a:ext>
                  </a:extLst>
                </a:gridCol>
                <a:gridCol w="1976141">
                  <a:extLst>
                    <a:ext uri="{9D8B030D-6E8A-4147-A177-3AD203B41FA5}">
                      <a16:colId xmlns:a16="http://schemas.microsoft.com/office/drawing/2014/main" val="353448010"/>
                    </a:ext>
                  </a:extLst>
                </a:gridCol>
                <a:gridCol w="1235088">
                  <a:extLst>
                    <a:ext uri="{9D8B030D-6E8A-4147-A177-3AD203B41FA5}">
                      <a16:colId xmlns:a16="http://schemas.microsoft.com/office/drawing/2014/main" val="2474425642"/>
                    </a:ext>
                  </a:extLst>
                </a:gridCol>
                <a:gridCol w="1307135">
                  <a:extLst>
                    <a:ext uri="{9D8B030D-6E8A-4147-A177-3AD203B41FA5}">
                      <a16:colId xmlns:a16="http://schemas.microsoft.com/office/drawing/2014/main" val="3939673398"/>
                    </a:ext>
                  </a:extLst>
                </a:gridCol>
                <a:gridCol w="1225664">
                  <a:extLst>
                    <a:ext uri="{9D8B030D-6E8A-4147-A177-3AD203B41FA5}">
                      <a16:colId xmlns:a16="http://schemas.microsoft.com/office/drawing/2014/main" val="1175242348"/>
                    </a:ext>
                  </a:extLst>
                </a:gridCol>
                <a:gridCol w="1429776">
                  <a:extLst>
                    <a:ext uri="{9D8B030D-6E8A-4147-A177-3AD203B41FA5}">
                      <a16:colId xmlns:a16="http://schemas.microsoft.com/office/drawing/2014/main" val="2041912448"/>
                    </a:ext>
                  </a:extLst>
                </a:gridCol>
                <a:gridCol w="1295595">
                  <a:extLst>
                    <a:ext uri="{9D8B030D-6E8A-4147-A177-3AD203B41FA5}">
                      <a16:colId xmlns:a16="http://schemas.microsoft.com/office/drawing/2014/main" val="3543604539"/>
                    </a:ext>
                  </a:extLst>
                </a:gridCol>
                <a:gridCol w="1503940">
                  <a:extLst>
                    <a:ext uri="{9D8B030D-6E8A-4147-A177-3AD203B41FA5}">
                      <a16:colId xmlns:a16="http://schemas.microsoft.com/office/drawing/2014/main" val="1076725597"/>
                    </a:ext>
                  </a:extLst>
                </a:gridCol>
              </a:tblGrid>
              <a:tr h="573088">
                <a:tc row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Amžius metais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Vaikų skaičius ugdymo įstaigoje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Vaikų pateikusių formos Nr. E027-1 II dalį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Vaikų, neturinčių ėduonies pažeistų, plombuotų ir išrautų dantų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Vaikų, neturinčių sakandžio patologijos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2143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9543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90,91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55,00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100,00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43048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97,37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45,95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94,59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40759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89,47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45,10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94,12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42277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27,87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98,36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50103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97,73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23,26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88,37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85597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Iš 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93,81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36,79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94,81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999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6 laisva forma">
            <a:extLst>
              <a:ext uri="{FF2B5EF4-FFF2-40B4-BE49-F238E27FC236}">
                <a16:creationId xmlns:a16="http://schemas.microsoft.com/office/drawing/2014/main" id="{C98F4480-8749-4E48-82BB-3A0F2F311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8" name="77 stačiakampis">
            <a:extLst>
              <a:ext uri="{FF2B5EF4-FFF2-40B4-BE49-F238E27FC236}">
                <a16:creationId xmlns:a16="http://schemas.microsoft.com/office/drawing/2014/main" id="{5249F694-12BA-47C4-9FF3-570372F3B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0" name="10 laisva forma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1 pavadinimas">
            <a:extLst>
              <a:ext uri="{FF2B5EF4-FFF2-40B4-BE49-F238E27FC236}">
                <a16:creationId xmlns:a16="http://schemas.microsoft.com/office/drawing/2014/main" id="{B3CC9E7E-C8DB-4D73-80B6-C5D35AD7F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951" y="381000"/>
            <a:ext cx="10435756" cy="949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 rtl="0"/>
            <a:r>
              <a:rPr lang="lt-LT" sz="2800" dirty="0"/>
              <a:t>Vaikų dantų ir žandikaulių būklės ataskaita pagal amžių, pagal E-027 f. 2023 m. </a:t>
            </a:r>
          </a:p>
        </p:txBody>
      </p:sp>
      <p:sp>
        <p:nvSpPr>
          <p:cNvPr id="82" name="81 stačiakampis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lt-L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5070446-667A-0060-6584-BC1FDACA8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846181"/>
              </p:ext>
            </p:extLst>
          </p:nvPr>
        </p:nvGraphicFramePr>
        <p:xfrm>
          <a:off x="1793873" y="1724270"/>
          <a:ext cx="8693151" cy="478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1878">
                  <a:extLst>
                    <a:ext uri="{9D8B030D-6E8A-4147-A177-3AD203B41FA5}">
                      <a16:colId xmlns:a16="http://schemas.microsoft.com/office/drawing/2014/main" val="3706948474"/>
                    </a:ext>
                  </a:extLst>
                </a:gridCol>
                <a:gridCol w="909003">
                  <a:extLst>
                    <a:ext uri="{9D8B030D-6E8A-4147-A177-3AD203B41FA5}">
                      <a16:colId xmlns:a16="http://schemas.microsoft.com/office/drawing/2014/main" val="2474425642"/>
                    </a:ext>
                  </a:extLst>
                </a:gridCol>
                <a:gridCol w="1264639">
                  <a:extLst>
                    <a:ext uri="{9D8B030D-6E8A-4147-A177-3AD203B41FA5}">
                      <a16:colId xmlns:a16="http://schemas.microsoft.com/office/drawing/2014/main" val="3939673398"/>
                    </a:ext>
                  </a:extLst>
                </a:gridCol>
                <a:gridCol w="1563216">
                  <a:extLst>
                    <a:ext uri="{9D8B030D-6E8A-4147-A177-3AD203B41FA5}">
                      <a16:colId xmlns:a16="http://schemas.microsoft.com/office/drawing/2014/main" val="1175242348"/>
                    </a:ext>
                  </a:extLst>
                </a:gridCol>
                <a:gridCol w="1829153">
                  <a:extLst>
                    <a:ext uri="{9D8B030D-6E8A-4147-A177-3AD203B41FA5}">
                      <a16:colId xmlns:a16="http://schemas.microsoft.com/office/drawing/2014/main" val="2041912448"/>
                    </a:ext>
                  </a:extLst>
                </a:gridCol>
                <a:gridCol w="1885262">
                  <a:extLst>
                    <a:ext uri="{9D8B030D-6E8A-4147-A177-3AD203B41FA5}">
                      <a16:colId xmlns:a16="http://schemas.microsoft.com/office/drawing/2014/main" val="3543604539"/>
                    </a:ext>
                  </a:extLst>
                </a:gridCol>
              </a:tblGrid>
              <a:tr h="763779">
                <a:tc row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Amžius metais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Vaikų, turinčių žandikaulių patologiją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lt-LT" sz="1600" dirty="0">
                          <a:solidFill>
                            <a:schemeClr val="tx1"/>
                          </a:solidFill>
                        </a:rPr>
                        <a:t>Vaikų skaičius, kurių pavieniai dantys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lt-L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721435"/>
                  </a:ext>
                </a:extLst>
              </a:tr>
              <a:tr h="848644">
                <a:tc vMerge="1">
                  <a:txBody>
                    <a:bodyPr/>
                    <a:lstStyle/>
                    <a:p>
                      <a:endParaRPr lang="lt-L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abs. 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proc.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pažeisti ėduonies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plombuoti (p)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išrauti (i)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995430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143048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2,63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2140759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3,85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542277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1,67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50103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9,09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85597"/>
                  </a:ext>
                </a:extLst>
              </a:tr>
              <a:tr h="518622">
                <a:tc>
                  <a:txBody>
                    <a:bodyPr/>
                    <a:lstStyle/>
                    <a:p>
                      <a:pPr algn="ctr"/>
                      <a:r>
                        <a:rPr lang="lt-LT" dirty="0"/>
                        <a:t>Iš 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3,76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22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19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928E57-2536-D2EC-2531-2D39206C5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169" y="381000"/>
            <a:ext cx="5334462" cy="14936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067BC3-386A-715C-DEC0-5109504BB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308" y="1700151"/>
            <a:ext cx="6791533" cy="749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648DD07-0D7F-223D-3992-33FC7B303D32}"/>
              </a:ext>
            </a:extLst>
          </p:cNvPr>
          <p:cNvSpPr txBox="1"/>
          <p:nvPr/>
        </p:nvSpPr>
        <p:spPr>
          <a:xfrm>
            <a:off x="2018145" y="2909412"/>
            <a:ext cx="6440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Karščiuoja;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Dūsta;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Skundžiasi skausmu;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Viduriuoja;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Vemia;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Turi bėrimų;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Utelių/glindų.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332BCE-EFEA-1091-641E-EF5EA64B6550}"/>
              </a:ext>
            </a:extLst>
          </p:cNvPr>
          <p:cNvSpPr txBox="1"/>
          <p:nvPr/>
        </p:nvSpPr>
        <p:spPr>
          <a:xfrm>
            <a:off x="7564163" y="5772500"/>
            <a:ext cx="3959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dirty="0"/>
              <a:t>LIETUVOS HIGIENOS NORMOS, 75:2016</a:t>
            </a:r>
          </a:p>
        </p:txBody>
      </p:sp>
    </p:spTree>
    <p:extLst>
      <p:ext uri="{BB962C8B-B14F-4D97-AF65-F5344CB8AC3E}">
        <p14:creationId xmlns:p14="http://schemas.microsoft.com/office/powerpoint/2010/main" val="1102096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D32E6-7302-4B11-AD77-F6D2A2717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4902" y="519213"/>
            <a:ext cx="6066046" cy="20667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03FEA8-755E-9378-168D-48E08EDE40B4}"/>
              </a:ext>
            </a:extLst>
          </p:cNvPr>
          <p:cNvSpPr txBox="1"/>
          <p:nvPr/>
        </p:nvSpPr>
        <p:spPr>
          <a:xfrm>
            <a:off x="2129986" y="2748571"/>
            <a:ext cx="69276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Tėvai vaikus atveda pilnai nepasveikusius;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Dažnai vaikai sloguoja, kosėja;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VSS neinformuojamas tėvų apie vaikų sveikatos būklę (alergija, pritaikytas maitinimas...);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Jei E-027 F. nėra informacijos apie vaiko sveikatos būklę, pagalbos teikti negalime;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Tėvai dažnai sako: ,,darželis kaltas, kad vaikai serga...‘‘ </a:t>
            </a:r>
          </a:p>
        </p:txBody>
      </p:sp>
    </p:spTree>
    <p:extLst>
      <p:ext uri="{BB962C8B-B14F-4D97-AF65-F5344CB8AC3E}">
        <p14:creationId xmlns:p14="http://schemas.microsoft.com/office/powerpoint/2010/main" val="2925589635"/>
      </p:ext>
    </p:extLst>
  </p:cSld>
  <p:clrMapOvr>
    <a:masterClrMapping/>
  </p:clrMapOvr>
</p:sld>
</file>

<file path=ppt/theme/theme1.xml><?xml version="1.0" encoding="utf-8"?>
<a:theme xmlns:a="http://schemas.openxmlformats.org/drawingml/2006/main" name="Ženklelis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Vaikų priežiūros ženklelių dizainas</Template>
  <TotalTime>416</TotalTime>
  <Words>354</Words>
  <Application>Microsoft Office PowerPoint</Application>
  <PresentationFormat>Widescreen</PresentationFormat>
  <Paragraphs>137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Times New Roman</vt:lpstr>
      <vt:lpstr>Wingdings</vt:lpstr>
      <vt:lpstr>Ženklelis</vt:lpstr>
      <vt:lpstr>E-027 f. Vaikų sveikatos aptarimas</vt:lpstr>
      <vt:lpstr>Sveikatą pasitikrinusių vaikų skaičius 2022-2023 m. iki spalio mėn.</vt:lpstr>
      <vt:lpstr>Gydytojų rekomendacijų skaičius, 2022-2023 m.,  pagal E-027 f.  </vt:lpstr>
      <vt:lpstr>Vaikų kūno masės indeksas, 2022-2023 m.,  pagal E-027 f.  Proc.</vt:lpstr>
      <vt:lpstr>Pasitikrinusių dantis vaikų skaičius, 2022-2023 m.,  pagal E-027 f. iki spalio mėn.</vt:lpstr>
      <vt:lpstr>Vaikų dantų ir žandikaulių būklės ataskaita pagal amžių, pagal E-027 f. 2023 m.</vt:lpstr>
      <vt:lpstr>Vaikų dantų ir žandikaulių būklės ataskaita pagal amžių, pagal E-027 f. 2023 m. </vt:lpstr>
      <vt:lpstr>PowerPoint Presentation</vt:lpstr>
      <vt:lpstr>PowerPoint Presentation</vt:lpstr>
      <vt:lpstr>PowerPoint Presentation</vt:lpstr>
      <vt:lpstr>Dėkoju!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E-027 f. Vaikų sveikatos aptarimas</dc:title>
  <dc:creator>Simona Gelziniene</dc:creator>
  <cp:lastModifiedBy>Simona Gelziniene</cp:lastModifiedBy>
  <cp:revision>23</cp:revision>
  <dcterms:created xsi:type="dcterms:W3CDTF">2023-10-24T08:11:11Z</dcterms:created>
  <dcterms:modified xsi:type="dcterms:W3CDTF">2023-12-01T08:35:53Z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