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9" r:id="rId5"/>
    <p:sldId id="267" r:id="rId6"/>
    <p:sldId id="270" r:id="rId7"/>
    <p:sldId id="271" r:id="rId8"/>
    <p:sldId id="273" r:id="rId9"/>
    <p:sldId id="274" r:id="rId10"/>
    <p:sldId id="276" r:id="rId11"/>
    <p:sldId id="277" r:id="rId12"/>
    <p:sldId id="278" r:id="rId13"/>
    <p:sldId id="279" r:id="rId14"/>
    <p:sldId id="262" r:id="rId15"/>
  </p:sldIdLst>
  <p:sldSz cx="12192000" cy="6858000"/>
  <p:notesSz cx="6858000" cy="9144000"/>
  <p:defaultTextStyle>
    <a:defPPr rtl="0">
      <a:defRPr lang="lt-l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a Gelziniene" initials="SG" lastIdx="1" clrIdx="0">
    <p:extLst>
      <p:ext uri="{19B8F6BF-5375-455C-9EA6-DF929625EA0E}">
        <p15:presenceInfo xmlns:p15="http://schemas.microsoft.com/office/powerpoint/2012/main" userId="f196074e029bba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3" autoAdjust="0"/>
    <p:restoredTop sz="94226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733203457224988E-2"/>
          <c:y val="6.3709582850578608E-2"/>
          <c:w val="0.91015465783425786"/>
          <c:h val="0.79124047314454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m.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Pasitikrinę sveikatą</c:v>
                </c:pt>
                <c:pt idx="1">
                  <c:v>Nepasitikrinę sveikatos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234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10-4C7D-BF66-58B8BD3A6A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 m.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Pasitikrinę sveikatą</c:v>
                </c:pt>
                <c:pt idx="1">
                  <c:v>Nepasitikrinę sveikatos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221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10-4C7D-BF66-58B8BD3A6A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585743903"/>
        <c:axId val="1467704927"/>
      </c:barChart>
      <c:catAx>
        <c:axId val="1585743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67704927"/>
        <c:crosses val="autoZero"/>
        <c:auto val="1"/>
        <c:lblAlgn val="ctr"/>
        <c:lblOffset val="100"/>
        <c:noMultiLvlLbl val="0"/>
      </c:catAx>
      <c:valAx>
        <c:axId val="146770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85743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00829243373185E-2"/>
          <c:y val="2.6443072069121117E-2"/>
          <c:w val="0.93198768349114103"/>
          <c:h val="0.711964494675916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m.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8089232191896786E-3"/>
                  <c:y val="1.32686983894409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E4-4B57-AD21-1EEE5FFCCF2D}"/>
                </c:ext>
              </c:extLst>
            </c:dLbl>
            <c:dLbl>
              <c:idx val="1"/>
              <c:layout>
                <c:manualLayout>
                  <c:x val="-2.8089232191896786E-3"/>
                  <c:y val="-2.79192312926693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E4-4B57-AD21-1EEE5FFCCF2D}"/>
                </c:ext>
              </c:extLst>
            </c:dLbl>
            <c:dLbl>
              <c:idx val="2"/>
              <c:layout>
                <c:manualLayout>
                  <c:x val="4.2133848287845182E-3"/>
                  <c:y val="-1.1185123095459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E4-4B57-AD21-1EEE5FFCCF2D}"/>
                </c:ext>
              </c:extLst>
            </c:dLbl>
            <c:dLbl>
              <c:idx val="3"/>
              <c:layout>
                <c:manualLayout>
                  <c:x val="0"/>
                  <c:y val="4.33997849195069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1E4-4B57-AD21-1EEE5FFCCF2D}"/>
                </c:ext>
              </c:extLst>
            </c:dLbl>
            <c:dLbl>
              <c:idx val="4"/>
              <c:layout>
                <c:manualLayout>
                  <c:x val="-7.0223080479741972E-3"/>
                  <c:y val="-2.79192312926693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E4-4B57-AD21-1EEE5FFCCF2D}"/>
                </c:ext>
              </c:extLst>
            </c:dLbl>
            <c:dLbl>
              <c:idx val="5"/>
              <c:layout>
                <c:manualLayout>
                  <c:x val="-9.6075471897855521E-17"/>
                  <c:y val="6.62768557897903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E4-4B57-AD21-1EEE5FFCCF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Logopedo pagalba</c:v>
                </c:pt>
                <c:pt idx="1">
                  <c:v>Alergijos</c:v>
                </c:pt>
                <c:pt idx="2">
                  <c:v>Judesio korekcija, kineziterapija, mankšta</c:v>
                </c:pt>
                <c:pt idx="3">
                  <c:v>Lėtinės neinfekcinės ligos</c:v>
                </c:pt>
                <c:pt idx="4">
                  <c:v>Refliuksas</c:v>
                </c:pt>
                <c:pt idx="5">
                  <c:v>Pritaikytas maitinimas</c:v>
                </c:pt>
                <c:pt idx="6">
                  <c:v>Kitos rekomendacijos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21</c:v>
                </c:pt>
                <c:pt idx="1">
                  <c:v>5</c:v>
                </c:pt>
                <c:pt idx="2">
                  <c:v>12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E4-4B57-AD21-1EEE5FFCCF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 m.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044616095948651E-3"/>
                  <c:y val="7.93957198706522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E4-4B57-AD21-1EEE5FFCCF2D}"/>
                </c:ext>
              </c:extLst>
            </c:dLbl>
            <c:dLbl>
              <c:idx val="1"/>
              <c:layout>
                <c:manualLayout>
                  <c:x val="1.4411487265485799E-2"/>
                  <c:y val="-5.83707562583199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E4-4B57-AD21-1EEE5FFCCF2D}"/>
                </c:ext>
              </c:extLst>
            </c:dLbl>
            <c:dLbl>
              <c:idx val="2"/>
              <c:layout>
                <c:manualLayout>
                  <c:x val="0"/>
                  <c:y val="-2.7360172784843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E4-4B57-AD21-1EEE5FFCCF2D}"/>
                </c:ext>
              </c:extLst>
            </c:dLbl>
            <c:dLbl>
              <c:idx val="3"/>
              <c:layout>
                <c:manualLayout>
                  <c:x val="0"/>
                  <c:y val="-2.79192312926693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E4-4B57-AD21-1EEE5FFCCF2D}"/>
                </c:ext>
              </c:extLst>
            </c:dLbl>
            <c:dLbl>
              <c:idx val="4"/>
              <c:layout>
                <c:manualLayout>
                  <c:x val="-2.8089232191896786E-3"/>
                  <c:y val="-2.4969585899527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E4-4B57-AD21-1EEE5FFCCF2D}"/>
                </c:ext>
              </c:extLst>
            </c:dLbl>
            <c:dLbl>
              <c:idx val="5"/>
              <c:layout>
                <c:manualLayout>
                  <c:x val="2.1966435286881643E-3"/>
                  <c:y val="3.0769514866546175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E4-4B57-AD21-1EEE5FFCCF2D}"/>
                </c:ext>
              </c:extLst>
            </c:dLbl>
            <c:dLbl>
              <c:idx val="6"/>
              <c:layout>
                <c:manualLayout>
                  <c:x val="0"/>
                  <c:y val="-1.17244087538120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E4-4B57-AD21-1EEE5FFCCF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Logopedo pagalba</c:v>
                </c:pt>
                <c:pt idx="1">
                  <c:v>Alergijos</c:v>
                </c:pt>
                <c:pt idx="2">
                  <c:v>Judesio korekcija, kineziterapija, mankšta</c:v>
                </c:pt>
                <c:pt idx="3">
                  <c:v>Lėtinės neinfekcinės ligos</c:v>
                </c:pt>
                <c:pt idx="4">
                  <c:v>Refliuksas</c:v>
                </c:pt>
                <c:pt idx="5">
                  <c:v>Pritaikytas maitinimas</c:v>
                </c:pt>
                <c:pt idx="6">
                  <c:v>Kitos rekomendacijos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22</c:v>
                </c:pt>
                <c:pt idx="1">
                  <c:v>1</c:v>
                </c:pt>
                <c:pt idx="2">
                  <c:v>10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1E4-4B57-AD21-1EEE5FFCCF2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2122360815"/>
        <c:axId val="1894829071"/>
      </c:barChart>
      <c:catAx>
        <c:axId val="212236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94829071"/>
        <c:crosses val="autoZero"/>
        <c:auto val="1"/>
        <c:lblAlgn val="ctr"/>
        <c:lblOffset val="100"/>
        <c:noMultiLvlLbl val="0"/>
      </c:catAx>
      <c:valAx>
        <c:axId val="189482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2236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802039601982987"/>
          <c:y val="0.91444840139712269"/>
          <c:w val="0.40427446569178854"/>
          <c:h val="7.58441403710408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297435741903"/>
          <c:y val="0.14102363528586501"/>
          <c:w val="0.52978381400549779"/>
          <c:h val="0.5461387491460157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explosion val="14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5B9-4624-8035-25458BC03F9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2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2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1F8-414E-A6B8-3F1C917E4A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3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1F8-414E-A6B8-3F1C917E4A7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4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4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1F8-414E-A6B8-3F1C917E4A7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Normalus</c:v>
                </c:pt>
                <c:pt idx="1">
                  <c:v>Per mažas</c:v>
                </c:pt>
                <c:pt idx="2">
                  <c:v>Antsvoris</c:v>
                </c:pt>
                <c:pt idx="3">
                  <c:v>Nutukimas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63</c:v>
                </c:pt>
                <c:pt idx="1">
                  <c:v>27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B9-4624-8035-25458BC03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89990874431861"/>
          <c:y val="0.77958470488375475"/>
          <c:w val="0.48073685195597482"/>
          <c:h val="0.135329600081246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27289454217186"/>
          <c:y val="8.9115659384938789E-2"/>
          <c:w val="0.52838202526309452"/>
          <c:h val="0.6624110306011320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explosion val="17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0D4-4EF4-9E70-54B0CAD6C0E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2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2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0D4-4EF4-9E70-54B0CAD6C0E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3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40D4-4EF4-9E70-54B0CAD6C0E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4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4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0D4-4EF4-9E70-54B0CAD6C0E1}"/>
              </c:ext>
            </c:extLst>
          </c:dPt>
          <c:dLbls>
            <c:dLbl>
              <c:idx val="0"/>
              <c:layout>
                <c:manualLayout>
                  <c:x val="-0.11958544537401575"/>
                  <c:y val="-2.8394437229672907E-3"/>
                </c:manualLayout>
              </c:layout>
              <c:tx>
                <c:rich>
                  <a:bodyPr/>
                  <a:lstStyle/>
                  <a:p>
                    <a:fld id="{C0F7CE25-CD78-4D5C-8035-6CEF597DAA9D}" type="VALUE">
                      <a:rPr lang="en-US" sz="1600"/>
                      <a:pPr/>
                      <a:t>[VALUE]</a:t>
                    </a:fld>
                    <a:endParaRPr lang="lt-L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0D4-4EF4-9E70-54B0CAD6C0E1}"/>
                </c:ext>
              </c:extLst>
            </c:dLbl>
            <c:dLbl>
              <c:idx val="1"/>
              <c:layout>
                <c:manualLayout>
                  <c:x val="0.11058987450787401"/>
                  <c:y val="2.9270113849033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D4-4EF4-9E70-54B0CAD6C0E1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D4-4EF4-9E70-54B0CAD6C0E1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D4-4EF4-9E70-54B0CAD6C0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Normalus</c:v>
                </c:pt>
                <c:pt idx="1">
                  <c:v>Per mažas</c:v>
                </c:pt>
                <c:pt idx="2">
                  <c:v>Antsvoris</c:v>
                </c:pt>
                <c:pt idx="3">
                  <c:v>Nutukimas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</c:v>
                </c:pt>
                <c:pt idx="1">
                  <c:v>35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D4-4EF4-9E70-54B0CAD6C0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227533460803055"/>
          <c:y val="0.83340752505446336"/>
          <c:w val="0.62514340344168262"/>
          <c:h val="0.122494119640574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624301016918767E-2"/>
          <c:y val="4.903596075073155E-2"/>
          <c:w val="0.89396523999660094"/>
          <c:h val="0.78145728909735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 m.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Pasitikrinę dantis</c:v>
                </c:pt>
                <c:pt idx="1">
                  <c:v>Nepasitikrinę dantis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B0-4E8A-8296-DEDC6AF6628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 m.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Pasitikrinę dantis</c:v>
                </c:pt>
                <c:pt idx="1">
                  <c:v>Nepasitikrinę dantis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213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B0-4E8A-8296-DEDC6AF662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048972447"/>
        <c:axId val="1234393679"/>
      </c:barChart>
      <c:catAx>
        <c:axId val="1048972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34393679"/>
        <c:crosses val="autoZero"/>
        <c:auto val="1"/>
        <c:lblAlgn val="ctr"/>
        <c:lblOffset val="100"/>
        <c:noMultiLvlLbl val="0"/>
      </c:catAx>
      <c:valAx>
        <c:axId val="1234393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048972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D488C747-FDE5-4195-9A9E-C1AF7059F0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32287B81-9F1A-468C-B767-5716EAA26B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061A0-0C28-463F-943F-D709F8165686}" type="datetimeFigureOut">
              <a:rPr lang="lt-LT" smtClean="0"/>
              <a:t>2023-12-01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57413ED-2865-497B-B5A6-4D5FCB4FAE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4ED2354-F66A-4B0A-B7B1-7AAC23E2F6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7C7DC-A50D-4D68-AA64-03BDB267407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417937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noProof="0" dirty="0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4E785-4AF9-447D-80B8-698B6338CC86}" type="datetimeFigureOut">
              <a:rPr lang="lt-LT" noProof="0" smtClean="0"/>
              <a:t>2023-12-01</a:t>
            </a:fld>
            <a:endParaRPr lang="lt-LT" noProof="0" dirty="0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 noProof="0" dirty="0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rtl="0"/>
            <a:r>
              <a:rPr lang="lt-LT" altLang="zh-CN" sz="12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Redaguoti šablono teksto stilius</a:t>
            </a:r>
          </a:p>
          <a:p>
            <a:pPr lvl="1"/>
            <a:r>
              <a:rPr lang="lt-LT" noProof="0" dirty="0"/>
              <a:t>Antras lygis</a:t>
            </a:r>
          </a:p>
          <a:p>
            <a:pPr lvl="2"/>
            <a:r>
              <a:rPr lang="lt-LT" noProof="0" dirty="0"/>
              <a:t>Trečias lygis</a:t>
            </a:r>
          </a:p>
          <a:p>
            <a:pPr lvl="3"/>
            <a:r>
              <a:rPr lang="lt-LT" noProof="0" dirty="0"/>
              <a:t>Ketvirtas lygis</a:t>
            </a:r>
          </a:p>
          <a:p>
            <a:pPr lvl="4"/>
            <a:r>
              <a:rPr lang="lt-LT" noProof="0" dirty="0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noProof="0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1599C-80DE-41BB-BDCB-6B127FDCF2D9}" type="slidenum">
              <a:rPr lang="lt-LT" noProof="0" smtClean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7013822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lt-LT" altLang="zh-CN" sz="1200" b="0" i="0" u="none" strike="noStrike" kern="1200" baseline="0" smtClean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1599C-80DE-41BB-BDCB-6B127FDCF2D9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51824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1599C-80DE-41BB-BDCB-6B127FDCF2D9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72818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141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449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319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038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714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1599C-80DE-41BB-BDCB-6B127FDCF2D9}" type="slidenum">
              <a:rPr lang="lt-LT" smtClean="0"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6038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radinė skaidrė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6 laisva forma" title="dantytas apskritimas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lt-LT" noProof="0"/>
              <a:t>Spustelėję redaguokite šablono paantraštės stilių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36612189-6462-4EB8-B7C5-209877CAA203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1766878-3199-4EAB-94E7-2D6D11070E14}" type="slidenum">
              <a:rPr lang="lt-LT" noProof="0" smtClean="0"/>
              <a:pPr/>
              <a:t>‹#›</a:t>
            </a:fld>
            <a:endParaRPr lang="lt-LT" noProof="0"/>
          </a:p>
        </p:txBody>
      </p:sp>
      <p:sp>
        <p:nvSpPr>
          <p:cNvPr id="13" name="12 stačiakampis" title="kairysis kraštas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FFE2D1-F996-454C-9946-4E29D7CEC058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8429C0-A665-44A1-B53C-975C643582B5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B1D371-7A80-4F0A-A1E0-06AB6BDFF073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02510DC6-7A46-4D3F-9E57-FD3E5C8F6DC1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1766878-3199-4EAB-94E7-2D6D11070E14}" type="slidenum">
              <a:rPr lang="lt-LT" noProof="0" smtClean="0"/>
              <a:pPr/>
              <a:t>‹#›</a:t>
            </a:fld>
            <a:endParaRPr lang="lt-LT" noProof="0"/>
          </a:p>
        </p:txBody>
      </p:sp>
      <p:grpSp>
        <p:nvGrpSpPr>
          <p:cNvPr id="7" name="6 grupė" title="kairėje dantyta forma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6 laisva forma" title="kairėje dantyta forma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11 laisva forma" title="kairysis dantytas įtraukimas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EE3B52-DFAD-4B3F-8507-CDAFB8F41BF5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E09814-A0AD-4EFA-8712-4C2685A4A004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933AF7-DE34-4B4E-BF86-38C147DD79B0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924571-13F1-4233-86EC-BB175ED0330E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1 laisva forma" title="dešinioji dantyta fono figūr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5E066094-A1BE-4E16-9E8B-69D284B06404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  <p:sp>
        <p:nvSpPr>
          <p:cNvPr id="8" name="7 stačiakampis" title="kairysis kraštas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paveikslėlio vietos rezervavimo ženklas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 noProof="0"/>
              <a:t>Spustelėkite piktogramą, kad įtrauktumėte paveikslėlį</a:t>
            </a:r>
          </a:p>
        </p:txBody>
      </p:sp>
      <p:sp>
        <p:nvSpPr>
          <p:cNvPr id="11" name="11 laisva forma" title="dešinioji dantyta fono figūr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11 stačiakampis" title="kairysis kraštas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E0562B7A-3578-4610-8CD2-2A4CE6FBA3D6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262355E9-E608-4119-B11E-7D8ED78FFD44}" type="datetime1">
              <a:rPr lang="lt-LT" noProof="0" smtClean="0"/>
              <a:t>2023-12-01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71766878-3199-4EAB-94E7-2D6D11070E14}" type="slidenum">
              <a:rPr lang="lt-LT" noProof="0" smtClean="0"/>
              <a:pPr/>
              <a:t>‹#›</a:t>
            </a:fld>
            <a:endParaRPr lang="lt-LT" noProof="0"/>
          </a:p>
        </p:txBody>
      </p:sp>
      <p:sp>
        <p:nvSpPr>
          <p:cNvPr id="11" name="6 laisva forma" title="Kairysis dantytas kraštas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11 stačiakampis" title="dešinysis kraštas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37 stačiakampis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>
              <a:latin typeface="Calibri" panose="020F0502020204030204" pitchFamily="34" charset="0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79CDB82B-9AC0-402E-A811-491974D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77214" y="954924"/>
            <a:ext cx="7918126" cy="4656552"/>
          </a:xfrm>
        </p:spPr>
        <p:txBody>
          <a:bodyPr rtlCol="0">
            <a:normAutofit/>
          </a:bodyPr>
          <a:lstStyle/>
          <a:p>
            <a:pPr rtl="0"/>
            <a:r>
              <a:rPr lang="lt-LT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E-027 f. Vaikų sveikatos aptarimas</a:t>
            </a:r>
            <a:endParaRPr lang="lt-LT" sz="4400" b="1" dirty="0"/>
          </a:p>
        </p:txBody>
      </p:sp>
      <p:sp>
        <p:nvSpPr>
          <p:cNvPr id="3" name="2 paantraštė">
            <a:extLst>
              <a:ext uri="{FF2B5EF4-FFF2-40B4-BE49-F238E27FC236}">
                <a16:creationId xmlns:a16="http://schemas.microsoft.com/office/drawing/2014/main" id="{5ECB66A7-6ECC-411D-A565-9A33C392681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ltGray">
          <a:xfrm>
            <a:off x="643157" y="5800724"/>
            <a:ext cx="5877385" cy="613743"/>
          </a:xfrm>
        </p:spPr>
        <p:txBody>
          <a:bodyPr rtlCol="0">
            <a:normAutofit/>
          </a:bodyPr>
          <a:lstStyle/>
          <a:p>
            <a:pPr rtl="0"/>
            <a:r>
              <a:rPr lang="lt-LT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2023-10-</a:t>
            </a:r>
          </a:p>
        </p:txBody>
      </p:sp>
      <p:sp>
        <p:nvSpPr>
          <p:cNvPr id="40" name="22 laisva forma">
            <a:extLst>
              <a:ext uri="{FF2B5EF4-FFF2-40B4-BE49-F238E27FC236}">
                <a16:creationId xmlns:a16="http://schemas.microsoft.com/office/drawing/2014/main" id="{80F81674-F7C3-4C78-B984-2851EFB60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 flipH="1">
            <a:off x="6909478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lt-L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546EAD-919F-6A73-A935-B82E95743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087" y="1276350"/>
            <a:ext cx="43053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41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0EF3F4-9119-1145-5424-EBEF7FEC0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181" y="697560"/>
            <a:ext cx="5291787" cy="1176630"/>
          </a:xfrm>
          <a:prstGeom prst="rect">
            <a:avLst/>
          </a:prstGeom>
        </p:spPr>
      </p:pic>
      <p:graphicFrame>
        <p:nvGraphicFramePr>
          <p:cNvPr id="7" name="Lentelė 3">
            <a:extLst>
              <a:ext uri="{FF2B5EF4-FFF2-40B4-BE49-F238E27FC236}">
                <a16:creationId xmlns:a16="http://schemas.microsoft.com/office/drawing/2014/main" id="{A24761BC-FB3E-D943-1594-3FFB69099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108128"/>
              </p:ext>
            </p:extLst>
          </p:nvPr>
        </p:nvGraphicFramePr>
        <p:xfrm>
          <a:off x="1233744" y="1840558"/>
          <a:ext cx="3733936" cy="537634"/>
        </p:xfrm>
        <a:graphic>
          <a:graphicData uri="http://schemas.openxmlformats.org/drawingml/2006/table">
            <a:tbl>
              <a:tblPr firstRow="1" bandRow="1"/>
              <a:tblGrid>
                <a:gridCol w="3733936">
                  <a:extLst>
                    <a:ext uri="{9D8B030D-6E8A-4147-A177-3AD203B41FA5}">
                      <a16:colId xmlns:a16="http://schemas.microsoft.com/office/drawing/2014/main" val="1172132563"/>
                    </a:ext>
                  </a:extLst>
                </a:gridCol>
              </a:tblGrid>
              <a:tr h="5376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abon Next LT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lt-LT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Stiprinti organizmą </a:t>
                      </a:r>
                      <a:endParaRPr kumimoji="0" lang="lt-LT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solidFill>
                        <a:srgbClr val="000000"/>
                      </a:solidFill>
                    </a:lnT>
                    <a:lnB w="254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8C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380910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4A7C632-40CA-A93A-87DB-65B441FAC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702" y="2505357"/>
            <a:ext cx="4273666" cy="7498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3D65D5-A5CB-4FEA-E732-50F04F976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094" y="3174007"/>
            <a:ext cx="7267062" cy="7498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5D22CF-2A9F-5135-B502-F93BE3788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272" y="3858956"/>
            <a:ext cx="4401693" cy="7559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2B07C1-A8E0-5371-F15A-170FF783AE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7745" y="4361881"/>
            <a:ext cx="2944623" cy="7498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4E137D-526E-30E7-33B1-7BDE548F1C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757" y="5043782"/>
            <a:ext cx="7462151" cy="7559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0B3414F-38C0-A297-7181-875678346B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2684" y="5782455"/>
            <a:ext cx="7974259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77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9 stačiakampis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lt-LT">
              <a:latin typeface="Calibri" panose="020F0502020204030204" pitchFamily="34" charset="0"/>
            </a:endParaRPr>
          </a:p>
        </p:txBody>
      </p:sp>
      <p:sp>
        <p:nvSpPr>
          <p:cNvPr id="12" name="13 laisva forma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lt-LT"/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5B687682-14E6-478D-9035-A24DB1E0F3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726" y="1719574"/>
            <a:ext cx="5490143" cy="4339177"/>
          </a:xfrm>
        </p:spPr>
        <p:txBody>
          <a:bodyPr rtlCol="0">
            <a:normAutofit/>
          </a:bodyPr>
          <a:lstStyle/>
          <a:p>
            <a:pPr algn="l" rtl="0"/>
            <a:r>
              <a:rPr lang="lt-LT" sz="8000" dirty="0">
                <a:solidFill>
                  <a:srgbClr val="2A1A00"/>
                </a:solidFill>
              </a:rPr>
              <a:t>Dėkoju!</a:t>
            </a:r>
          </a:p>
        </p:txBody>
      </p:sp>
      <p:sp>
        <p:nvSpPr>
          <p:cNvPr id="14" name="13 stačiakampis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pic>
        <p:nvPicPr>
          <p:cNvPr id="7" name="6 grafinis elementas" descr="Šypsena be užpildo">
            <a:extLst>
              <a:ext uri="{FF2B5EF4-FFF2-40B4-BE49-F238E27FC236}">
                <a16:creationId xmlns:a16="http://schemas.microsoft.com/office/drawing/2014/main" id="{646A5A60-484D-435A-A8DC-28F65FB1E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2944" y="1433476"/>
            <a:ext cx="3995592" cy="39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13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lt-LT"/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lt-LT"/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581" y="489685"/>
            <a:ext cx="9957220" cy="71213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 rtl="0"/>
            <a:r>
              <a:rPr lang="lt-LT" sz="2800" dirty="0"/>
              <a:t>Sveikatą pasitikrinusių vaikų skaičius 2022-2023 m. iki spalio mėn.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55F28EE4-13C8-D113-C6E2-2C7AF2EA00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1211002"/>
              </p:ext>
            </p:extLst>
          </p:nvPr>
        </p:nvGraphicFramePr>
        <p:xfrm>
          <a:off x="2080310" y="1293258"/>
          <a:ext cx="8638489" cy="5452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708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780" y="431897"/>
            <a:ext cx="9957220" cy="71213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 rtl="0"/>
            <a:r>
              <a:rPr lang="lt-LT" sz="2800" dirty="0"/>
              <a:t>Gydytojų rekomendacijų skaičius, 2022-2023 m., </a:t>
            </a:r>
            <a:br>
              <a:rPr lang="lt-LT" sz="2800" dirty="0"/>
            </a:br>
            <a:r>
              <a:rPr lang="lt-LT" sz="2800" dirty="0"/>
              <a:t>pagal E-027 f.  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3CC3D4D-E682-2810-23A6-79A0DFD5D8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3775372"/>
              </p:ext>
            </p:extLst>
          </p:nvPr>
        </p:nvGraphicFramePr>
        <p:xfrm>
          <a:off x="1249172" y="1144030"/>
          <a:ext cx="9693656" cy="5551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9964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780" y="431897"/>
            <a:ext cx="9957220" cy="71213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 rtl="0"/>
            <a:r>
              <a:rPr lang="lt-LT" sz="2800" dirty="0"/>
              <a:t>Vaikų kūno masės indeksas, 2022-2023 m., </a:t>
            </a:r>
            <a:br>
              <a:rPr lang="lt-LT" sz="2800" dirty="0"/>
            </a:br>
            <a:r>
              <a:rPr lang="lt-LT" sz="2800" dirty="0"/>
              <a:t>pagal E-027 f.  Proc.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5E99A9F-681D-B0CE-0E3F-68BCE2E47F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6723170"/>
              </p:ext>
            </p:extLst>
          </p:nvPr>
        </p:nvGraphicFramePr>
        <p:xfrm>
          <a:off x="6621399" y="1184699"/>
          <a:ext cx="5171948" cy="4864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EB7ED70-E2DB-68D9-AD7E-01E82DA2F4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7367027"/>
              </p:ext>
            </p:extLst>
          </p:nvPr>
        </p:nvGraphicFramePr>
        <p:xfrm>
          <a:off x="398653" y="1456859"/>
          <a:ext cx="5313680" cy="4319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22A0E63-8EB4-A692-B5AE-CA903BB56B30}"/>
              </a:ext>
            </a:extLst>
          </p:cNvPr>
          <p:cNvSpPr txBox="1"/>
          <p:nvPr/>
        </p:nvSpPr>
        <p:spPr>
          <a:xfrm>
            <a:off x="2410556" y="6053018"/>
            <a:ext cx="2082354" cy="36933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2022 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0818BE-0C77-887A-E3B8-491DD349164E}"/>
              </a:ext>
            </a:extLst>
          </p:cNvPr>
          <p:cNvSpPr txBox="1"/>
          <p:nvPr/>
        </p:nvSpPr>
        <p:spPr>
          <a:xfrm>
            <a:off x="8545737" y="6101123"/>
            <a:ext cx="2082354" cy="36933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2023 m.</a:t>
            </a:r>
          </a:p>
        </p:txBody>
      </p:sp>
    </p:spTree>
    <p:extLst>
      <p:ext uri="{BB962C8B-B14F-4D97-AF65-F5344CB8AC3E}">
        <p14:creationId xmlns:p14="http://schemas.microsoft.com/office/powerpoint/2010/main" val="200240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272" y="431897"/>
            <a:ext cx="10435756" cy="949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rtl="0"/>
            <a:r>
              <a:rPr lang="lt-LT" sz="2800" dirty="0"/>
              <a:t>Pasitikrinusių dantis vaikų skaičius, 2022-2023 m., </a:t>
            </a:r>
            <a:br>
              <a:rPr lang="lt-LT" sz="2800" dirty="0"/>
            </a:br>
            <a:r>
              <a:rPr lang="lt-LT" sz="2800" dirty="0"/>
              <a:t>pagal E-027 f. iki spalio mėn.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D023AAA-1CCB-A9F6-73A8-2927A905C7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5353334"/>
              </p:ext>
            </p:extLst>
          </p:nvPr>
        </p:nvGraphicFramePr>
        <p:xfrm>
          <a:off x="2545798" y="1602788"/>
          <a:ext cx="7319562" cy="5034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326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951" y="381000"/>
            <a:ext cx="10435756" cy="949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rtl="0"/>
            <a:r>
              <a:rPr lang="lt-LT" sz="2800" dirty="0"/>
              <a:t>Vaikų dantų ir žandikaulių būklės ataskaita pagal amžių, pagal E-027 f. 2023 m.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35BA61B-78C0-DADA-372D-5C21480CE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03941"/>
              </p:ext>
            </p:extLst>
          </p:nvPr>
        </p:nvGraphicFramePr>
        <p:xfrm>
          <a:off x="685293" y="1644012"/>
          <a:ext cx="10961409" cy="4718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070">
                  <a:extLst>
                    <a:ext uri="{9D8B030D-6E8A-4147-A177-3AD203B41FA5}">
                      <a16:colId xmlns:a16="http://schemas.microsoft.com/office/drawing/2014/main" val="3706948474"/>
                    </a:ext>
                  </a:extLst>
                </a:gridCol>
                <a:gridCol w="1976141">
                  <a:extLst>
                    <a:ext uri="{9D8B030D-6E8A-4147-A177-3AD203B41FA5}">
                      <a16:colId xmlns:a16="http://schemas.microsoft.com/office/drawing/2014/main" val="353448010"/>
                    </a:ext>
                  </a:extLst>
                </a:gridCol>
                <a:gridCol w="1235088">
                  <a:extLst>
                    <a:ext uri="{9D8B030D-6E8A-4147-A177-3AD203B41FA5}">
                      <a16:colId xmlns:a16="http://schemas.microsoft.com/office/drawing/2014/main" val="2474425642"/>
                    </a:ext>
                  </a:extLst>
                </a:gridCol>
                <a:gridCol w="1307135">
                  <a:extLst>
                    <a:ext uri="{9D8B030D-6E8A-4147-A177-3AD203B41FA5}">
                      <a16:colId xmlns:a16="http://schemas.microsoft.com/office/drawing/2014/main" val="3939673398"/>
                    </a:ext>
                  </a:extLst>
                </a:gridCol>
                <a:gridCol w="1225664">
                  <a:extLst>
                    <a:ext uri="{9D8B030D-6E8A-4147-A177-3AD203B41FA5}">
                      <a16:colId xmlns:a16="http://schemas.microsoft.com/office/drawing/2014/main" val="1175242348"/>
                    </a:ext>
                  </a:extLst>
                </a:gridCol>
                <a:gridCol w="1429776">
                  <a:extLst>
                    <a:ext uri="{9D8B030D-6E8A-4147-A177-3AD203B41FA5}">
                      <a16:colId xmlns:a16="http://schemas.microsoft.com/office/drawing/2014/main" val="2041912448"/>
                    </a:ext>
                  </a:extLst>
                </a:gridCol>
                <a:gridCol w="1295595">
                  <a:extLst>
                    <a:ext uri="{9D8B030D-6E8A-4147-A177-3AD203B41FA5}">
                      <a16:colId xmlns:a16="http://schemas.microsoft.com/office/drawing/2014/main" val="3543604539"/>
                    </a:ext>
                  </a:extLst>
                </a:gridCol>
                <a:gridCol w="1503940">
                  <a:extLst>
                    <a:ext uri="{9D8B030D-6E8A-4147-A177-3AD203B41FA5}">
                      <a16:colId xmlns:a16="http://schemas.microsoft.com/office/drawing/2014/main" val="1076725597"/>
                    </a:ext>
                  </a:extLst>
                </a:gridCol>
              </a:tblGrid>
              <a:tr h="573088">
                <a:tc rowSpan="2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Amžius metais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Vaikų skaičius ugdymo įstaigoje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Vaikų pateikusių formos Nr. E027-1 II dalį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Vaikų, neturinčių ėduonies pažeistų, plombuotų ir išrautų dantų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Vaikų, neturinčių sakandžio patologijos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72143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abs. 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proc.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abs. 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proc.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abs. 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proc.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995430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90,91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55,00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143048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97,37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45,95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94,59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40759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89,47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45,10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94,12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542277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93,85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27,87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98,36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50103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97,73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23,26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88,37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885597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Iš viso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93,81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36,79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94,81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722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9999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951" y="381000"/>
            <a:ext cx="10435756" cy="949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rtl="0"/>
            <a:r>
              <a:rPr lang="lt-LT" sz="2800" dirty="0"/>
              <a:t>Vaikų dantų ir žandikaulių būklės ataskaita pagal amžių, pagal E-027 f. 2023 m. 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5070446-667A-0060-6584-BC1FDACA8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846181"/>
              </p:ext>
            </p:extLst>
          </p:nvPr>
        </p:nvGraphicFramePr>
        <p:xfrm>
          <a:off x="1793873" y="1724270"/>
          <a:ext cx="8693151" cy="4783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878">
                  <a:extLst>
                    <a:ext uri="{9D8B030D-6E8A-4147-A177-3AD203B41FA5}">
                      <a16:colId xmlns:a16="http://schemas.microsoft.com/office/drawing/2014/main" val="3706948474"/>
                    </a:ext>
                  </a:extLst>
                </a:gridCol>
                <a:gridCol w="909003">
                  <a:extLst>
                    <a:ext uri="{9D8B030D-6E8A-4147-A177-3AD203B41FA5}">
                      <a16:colId xmlns:a16="http://schemas.microsoft.com/office/drawing/2014/main" val="2474425642"/>
                    </a:ext>
                  </a:extLst>
                </a:gridCol>
                <a:gridCol w="1264639">
                  <a:extLst>
                    <a:ext uri="{9D8B030D-6E8A-4147-A177-3AD203B41FA5}">
                      <a16:colId xmlns:a16="http://schemas.microsoft.com/office/drawing/2014/main" val="3939673398"/>
                    </a:ext>
                  </a:extLst>
                </a:gridCol>
                <a:gridCol w="1563216">
                  <a:extLst>
                    <a:ext uri="{9D8B030D-6E8A-4147-A177-3AD203B41FA5}">
                      <a16:colId xmlns:a16="http://schemas.microsoft.com/office/drawing/2014/main" val="1175242348"/>
                    </a:ext>
                  </a:extLst>
                </a:gridCol>
                <a:gridCol w="1829153">
                  <a:extLst>
                    <a:ext uri="{9D8B030D-6E8A-4147-A177-3AD203B41FA5}">
                      <a16:colId xmlns:a16="http://schemas.microsoft.com/office/drawing/2014/main" val="2041912448"/>
                    </a:ext>
                  </a:extLst>
                </a:gridCol>
                <a:gridCol w="1885262">
                  <a:extLst>
                    <a:ext uri="{9D8B030D-6E8A-4147-A177-3AD203B41FA5}">
                      <a16:colId xmlns:a16="http://schemas.microsoft.com/office/drawing/2014/main" val="3543604539"/>
                    </a:ext>
                  </a:extLst>
                </a:gridCol>
              </a:tblGrid>
              <a:tr h="763779">
                <a:tc rowSpan="2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Amžius metais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Vaikų, turinčių žandikaulių patologiją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t-LT" sz="1600" dirty="0">
                          <a:solidFill>
                            <a:schemeClr val="tx1"/>
                          </a:solidFill>
                        </a:rPr>
                        <a:t>Vaikų skaičius, kurių pavieniai dantys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lt-LT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721435"/>
                  </a:ext>
                </a:extLst>
              </a:tr>
              <a:tr h="848644">
                <a:tc v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abs. 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proc.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pažeisti ėduonies (k)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plombuoti (p)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išrauti (i)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995430"/>
                  </a:ext>
                </a:extLst>
              </a:tr>
              <a:tr h="518622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143048"/>
                  </a:ext>
                </a:extLst>
              </a:tr>
              <a:tr h="518622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40759"/>
                  </a:ext>
                </a:extLst>
              </a:tr>
              <a:tr h="518622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3,85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542277"/>
                  </a:ext>
                </a:extLst>
              </a:tr>
              <a:tr h="518622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50103"/>
                  </a:ext>
                </a:extLst>
              </a:tr>
              <a:tr h="518622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9,09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885597"/>
                  </a:ext>
                </a:extLst>
              </a:tr>
              <a:tr h="518622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Iš viso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3,76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722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198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928E57-2536-D2EC-2531-2D39206C5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169" y="381000"/>
            <a:ext cx="5334462" cy="14936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067BC3-386A-715C-DEC0-5109504BB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308" y="1700151"/>
            <a:ext cx="6791533" cy="7498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48DD07-0D7F-223D-3992-33FC7B303D32}"/>
              </a:ext>
            </a:extLst>
          </p:cNvPr>
          <p:cNvSpPr txBox="1"/>
          <p:nvPr/>
        </p:nvSpPr>
        <p:spPr>
          <a:xfrm>
            <a:off x="2018145" y="2909412"/>
            <a:ext cx="64407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Karščiuoja;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Dūsta;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Skundžiasi skausmu;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Viduriuoja;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Vemia;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 bėrimų;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Utelių/glindų.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332BCE-EFEA-1091-641E-EF5EA64B6550}"/>
              </a:ext>
            </a:extLst>
          </p:cNvPr>
          <p:cNvSpPr txBox="1"/>
          <p:nvPr/>
        </p:nvSpPr>
        <p:spPr>
          <a:xfrm>
            <a:off x="7564163" y="5772500"/>
            <a:ext cx="3959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LIETUVOS HIGIENOS NORMOS, 75:2016</a:t>
            </a:r>
          </a:p>
        </p:txBody>
      </p:sp>
    </p:spTree>
    <p:extLst>
      <p:ext uri="{BB962C8B-B14F-4D97-AF65-F5344CB8AC3E}">
        <p14:creationId xmlns:p14="http://schemas.microsoft.com/office/powerpoint/2010/main" val="1102096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6D32E6-7302-4B11-AD77-F6D2A2717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902" y="519213"/>
            <a:ext cx="6066046" cy="20667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03FEA8-755E-9378-168D-48E08EDE40B4}"/>
              </a:ext>
            </a:extLst>
          </p:cNvPr>
          <p:cNvSpPr txBox="1"/>
          <p:nvPr/>
        </p:nvSpPr>
        <p:spPr>
          <a:xfrm>
            <a:off x="2129986" y="2748571"/>
            <a:ext cx="69276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Tėvai vaikus atveda pilnai nepasveikusius;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Dažnai vaikai sloguoja, kosėja;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VSS neinformuojamas tėvų apie vaikų sveikatos būklę (alergija, pritaikytas maitinimas...);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Jei E-027 F. nėra informacijos apie vaiko sveikatos būklę, pagalbos teikti negalime;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Tėvai dažnai sako: ,,darželis kaltas, kad vaikai serga...‘‘ </a:t>
            </a:r>
          </a:p>
        </p:txBody>
      </p:sp>
    </p:spTree>
    <p:extLst>
      <p:ext uri="{BB962C8B-B14F-4D97-AF65-F5344CB8AC3E}">
        <p14:creationId xmlns:p14="http://schemas.microsoft.com/office/powerpoint/2010/main" val="2925589635"/>
      </p:ext>
    </p:extLst>
  </p:cSld>
  <p:clrMapOvr>
    <a:masterClrMapping/>
  </p:clrMapOvr>
</p:sld>
</file>

<file path=ppt/theme/theme1.xml><?xml version="1.0" encoding="utf-8"?>
<a:theme xmlns:a="http://schemas.openxmlformats.org/drawingml/2006/main" name="Ženklelis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3B9E78-595F-41AA-B8FF-1657B24A64F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BAED409D-D761-44D8-8125-D888C04D1B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64FCEF-5D02-4451-89DD-C5055544A8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Vaikų priežiūros ženklelių dizainas</Template>
  <TotalTime>416</TotalTime>
  <Words>354</Words>
  <Application>Microsoft Office PowerPoint</Application>
  <PresentationFormat>Widescreen</PresentationFormat>
  <Paragraphs>137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Gill Sans MT</vt:lpstr>
      <vt:lpstr>Impact</vt:lpstr>
      <vt:lpstr>Times New Roman</vt:lpstr>
      <vt:lpstr>Wingdings</vt:lpstr>
      <vt:lpstr>Ženklelis</vt:lpstr>
      <vt:lpstr>E-027 f. Vaikų sveikatos aptarimas</vt:lpstr>
      <vt:lpstr>Sveikatą pasitikrinusių vaikų skaičius 2022-2023 m. iki spalio mėn.</vt:lpstr>
      <vt:lpstr>Gydytojų rekomendacijų skaičius, 2022-2023 m.,  pagal E-027 f.  </vt:lpstr>
      <vt:lpstr>Vaikų kūno masės indeksas, 2022-2023 m.,  pagal E-027 f.  Proc.</vt:lpstr>
      <vt:lpstr>Pasitikrinusių dantis vaikų skaičius, 2022-2023 m.,  pagal E-027 f. iki spalio mėn.</vt:lpstr>
      <vt:lpstr>Vaikų dantų ir žandikaulių būklės ataskaita pagal amžių, pagal E-027 f. 2023 m.</vt:lpstr>
      <vt:lpstr>Vaikų dantų ir žandikaulių būklės ataskaita pagal amžių, pagal E-027 f. 2023 m. </vt:lpstr>
      <vt:lpstr>PowerPoint Presentation</vt:lpstr>
      <vt:lpstr>PowerPoint Presentation</vt:lpstr>
      <vt:lpstr>PowerPoint Presentation</vt:lpstr>
      <vt:lpstr>Dėkoju!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E-027 f. Vaikų sveikatos aptarimas</dc:title>
  <dc:creator>Simona Gelziniene</dc:creator>
  <cp:lastModifiedBy>Simona Gelziniene</cp:lastModifiedBy>
  <cp:revision>23</cp:revision>
  <dcterms:created xsi:type="dcterms:W3CDTF">2023-10-24T08:11:11Z</dcterms:created>
  <dcterms:modified xsi:type="dcterms:W3CDTF">2023-12-01T08:35:53Z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