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1"/>
  </p:notesMasterIdLst>
  <p:sldIdLst>
    <p:sldId id="278" r:id="rId2"/>
    <p:sldId id="279" r:id="rId3"/>
    <p:sldId id="280" r:id="rId4"/>
    <p:sldId id="289" r:id="rId5"/>
    <p:sldId id="294" r:id="rId6"/>
    <p:sldId id="295" r:id="rId7"/>
    <p:sldId id="298" r:id="rId8"/>
    <p:sldId id="296" r:id="rId9"/>
    <p:sldId id="293" r:id="rId10"/>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36" userDrawn="1">
          <p15:clr>
            <a:srgbClr val="A4A3A4"/>
          </p15:clr>
        </p15:guide>
        <p15:guide id="4" orient="horz" pos="3264" userDrawn="1">
          <p15:clr>
            <a:srgbClr val="A4A3A4"/>
          </p15:clr>
        </p15:guide>
        <p15:guide id="5" pos="6902" userDrawn="1">
          <p15:clr>
            <a:srgbClr val="A4A3A4"/>
          </p15:clr>
        </p15:guide>
        <p15:guide id="6" orient="horz" pos="2136" userDrawn="1">
          <p15:clr>
            <a:srgbClr val="A4A3A4"/>
          </p15:clr>
        </p15:guide>
        <p15:guide id="7" orient="horz" pos="3997" userDrawn="1">
          <p15:clr>
            <a:srgbClr val="A4A3A4"/>
          </p15:clr>
        </p15:guide>
        <p15:guide id="8" orient="horz" pos="1152" userDrawn="1">
          <p15:clr>
            <a:srgbClr val="A4A3A4"/>
          </p15:clr>
        </p15:guide>
        <p15:guide id="9" orient="horz" pos="2341" userDrawn="1">
          <p15:clr>
            <a:srgbClr val="A4A3A4"/>
          </p15:clr>
        </p15:guide>
        <p15:guide id="10" orient="horz" pos="1525"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51" userDrawn="1">
          <p15:clr>
            <a:srgbClr val="A4A3A4"/>
          </p15:clr>
        </p15:guide>
        <p15:guide id="17" pos="3288" userDrawn="1">
          <p15:clr>
            <a:srgbClr val="A4A3A4"/>
          </p15:clr>
        </p15:guide>
        <p15:guide id="18" pos="4021" userDrawn="1">
          <p15:clr>
            <a:srgbClr val="A4A3A4"/>
          </p15:clr>
        </p15:guide>
        <p15:guide id="19" pos="4392" userDrawn="1">
          <p15:clr>
            <a:srgbClr val="A4A3A4"/>
          </p15:clr>
        </p15:guide>
        <p15:guide id="20" pos="4944" userDrawn="1">
          <p15:clr>
            <a:srgbClr val="A4A3A4"/>
          </p15:clr>
        </p15:guide>
        <p15:guide id="21" pos="5586" userDrawn="1">
          <p15:clr>
            <a:srgbClr val="A4A3A4"/>
          </p15:clr>
        </p15:guide>
        <p15:guide id="22" pos="6063" userDrawn="1">
          <p15:clr>
            <a:srgbClr val="A4A3A4"/>
          </p15:clr>
        </p15:guide>
        <p15:guide id="23" orient="horz" pos="2455" userDrawn="1">
          <p15:clr>
            <a:srgbClr val="A4A3A4"/>
          </p15:clr>
        </p15:guide>
        <p15:guide id="24" orient="horz" pos="958" userDrawn="1">
          <p15:clr>
            <a:srgbClr val="A4A3A4"/>
          </p15:clr>
        </p15:guide>
        <p15:guide id="25" pos="52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09" autoAdjust="0"/>
  </p:normalViewPr>
  <p:slideViewPr>
    <p:cSldViewPr snapToGrid="0" snapToObjects="1">
      <p:cViewPr varScale="1">
        <p:scale>
          <a:sx n="67" d="100"/>
          <a:sy n="67" d="100"/>
        </p:scale>
        <p:origin x="644" y="56"/>
      </p:cViewPr>
      <p:guideLst>
        <p:guide/>
        <p:guide pos="456"/>
        <p:guide orient="horz" pos="2636"/>
        <p:guide orient="horz" pos="3264"/>
        <p:guide pos="6902"/>
        <p:guide orient="horz" pos="2136"/>
        <p:guide orient="horz" pos="3997"/>
        <p:guide orient="horz" pos="1152"/>
        <p:guide orient="horz" pos="2341"/>
        <p:guide orient="horz" pos="1525"/>
        <p:guide pos="7680"/>
        <p:guide pos="6696"/>
        <p:guide pos="1008"/>
        <p:guide pos="1584"/>
        <p:guide pos="2136"/>
        <p:guide pos="2751"/>
        <p:guide pos="3288"/>
        <p:guide pos="4021"/>
        <p:guide pos="4392"/>
        <p:guide pos="4944"/>
        <p:guide pos="5586"/>
        <p:guide pos="6063"/>
        <p:guide orient="horz" pos="2455"/>
        <p:guide orient="horz" pos="958"/>
        <p:guide pos="5256"/>
        <p:guide pos="726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Pasitikrinę sveikatą</c:v>
                </c:pt>
              </c:strCache>
            </c:strRef>
          </c:tx>
          <c:spPr>
            <a:solidFill>
              <a:schemeClr val="accent1"/>
            </a:solidFill>
            <a:ln>
              <a:noFill/>
            </a:ln>
            <a:effectLst/>
          </c:spPr>
          <c:invertIfNegative val="0"/>
          <c:dPt>
            <c:idx val="1"/>
            <c:invertIfNegative val="0"/>
            <c:bubble3D val="0"/>
            <c:spPr>
              <a:solidFill>
                <a:schemeClr val="accent1"/>
              </a:solidFill>
              <a:ln>
                <a:noFill/>
              </a:ln>
              <a:effectLst/>
            </c:spPr>
            <c:extLst>
              <c:ext xmlns:c16="http://schemas.microsoft.com/office/drawing/2014/chart" uri="{C3380CC4-5D6E-409C-BE32-E72D297353CC}">
                <c16:uniqueId val="{00000004-F1BE-45E8-9CE3-3AF16F2FCBB3}"/>
              </c:ext>
            </c:extLst>
          </c:dPt>
          <c:dLbls>
            <c:dLbl>
              <c:idx val="0"/>
              <c:spPr>
                <a:solidFill>
                  <a:srgbClr val="FDFAF6"/>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800" b="1" i="0" u="none" strike="noStrike" kern="1200" baseline="0">
                      <a:solidFill>
                        <a:schemeClr val="dk1">
                          <a:lumMod val="65000"/>
                          <a:lumOff val="35000"/>
                        </a:schemeClr>
                      </a:solidFill>
                      <a:latin typeface="+mn-lt"/>
                      <a:ea typeface="+mn-ea"/>
                      <a:cs typeface="+mn-cs"/>
                    </a:defRPr>
                  </a:pPr>
                  <a:endParaRPr lang="lt-LT"/>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F1BE-45E8-9CE3-3AF16F2FCBB3}"/>
                </c:ext>
              </c:extLst>
            </c:dLbl>
            <c:dLbl>
              <c:idx val="1"/>
              <c:layout>
                <c:manualLayout>
                  <c:x val="-1.4455640420156035E-3"/>
                  <c:y val="-4.6874997116449491E-3"/>
                </c:manualLayout>
              </c:layout>
              <c:spPr>
                <a:solidFill>
                  <a:srgbClr val="FDFAF6"/>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800" b="1" i="0" u="none" strike="noStrike" kern="1200" baseline="0">
                      <a:solidFill>
                        <a:schemeClr val="dk1">
                          <a:lumMod val="65000"/>
                          <a:lumOff val="35000"/>
                        </a:schemeClr>
                      </a:solidFill>
                      <a:latin typeface="+mn-lt"/>
                      <a:ea typeface="+mn-ea"/>
                      <a:cs typeface="+mn-cs"/>
                    </a:defRPr>
                  </a:pPr>
                  <a:endParaRPr lang="lt-LT"/>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4-F1BE-45E8-9CE3-3AF16F2FCBB3}"/>
                </c:ext>
              </c:extLst>
            </c:dLbl>
            <c:spPr>
              <a:solidFill>
                <a:srgbClr val="FDFAF6"/>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chemeClr val="dk1">
                        <a:lumMod val="65000"/>
                        <a:lumOff val="35000"/>
                      </a:schemeClr>
                    </a:solidFill>
                    <a:latin typeface="+mn-lt"/>
                    <a:ea typeface="+mn-ea"/>
                    <a:cs typeface="+mn-cs"/>
                  </a:defRPr>
                </a:pPr>
                <a:endParaRPr lang="lt-LT"/>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Sheet1!$A$2:$A$3</c:f>
              <c:strCache>
                <c:ptCount val="2"/>
                <c:pt idx="0">
                  <c:v>2-3 metai</c:v>
                </c:pt>
                <c:pt idx="1">
                  <c:v>4-5 metai</c:v>
                </c:pt>
              </c:strCache>
            </c:strRef>
          </c:cat>
          <c:val>
            <c:numRef>
              <c:f>Sheet1!$B$2:$B$3</c:f>
              <c:numCache>
                <c:formatCode>General</c:formatCode>
                <c:ptCount val="2"/>
                <c:pt idx="0">
                  <c:v>114</c:v>
                </c:pt>
                <c:pt idx="1">
                  <c:v>89</c:v>
                </c:pt>
              </c:numCache>
            </c:numRef>
          </c:val>
          <c:extLst>
            <c:ext xmlns:c16="http://schemas.microsoft.com/office/drawing/2014/chart" uri="{C3380CC4-5D6E-409C-BE32-E72D297353CC}">
              <c16:uniqueId val="{00000000-F1BE-45E8-9CE3-3AF16F2FCBB3}"/>
            </c:ext>
          </c:extLst>
        </c:ser>
        <c:ser>
          <c:idx val="1"/>
          <c:order val="1"/>
          <c:tx>
            <c:strRef>
              <c:f>Sheet1!$C$1</c:f>
              <c:strCache>
                <c:ptCount val="1"/>
                <c:pt idx="0">
                  <c:v>Nepasitikrinę sveikatos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2-3 metai</c:v>
                </c:pt>
                <c:pt idx="1">
                  <c:v>4-5 metai</c:v>
                </c:pt>
              </c:strCache>
            </c:strRef>
          </c:cat>
          <c:val>
            <c:numRef>
              <c:f>Sheet1!$C$2:$C$3</c:f>
              <c:numCache>
                <c:formatCode>General</c:formatCode>
                <c:ptCount val="2"/>
                <c:pt idx="0">
                  <c:v>1</c:v>
                </c:pt>
                <c:pt idx="1">
                  <c:v>1</c:v>
                </c:pt>
              </c:numCache>
            </c:numRef>
          </c:val>
          <c:extLst>
            <c:ext xmlns:c16="http://schemas.microsoft.com/office/drawing/2014/chart" uri="{C3380CC4-5D6E-409C-BE32-E72D297353CC}">
              <c16:uniqueId val="{00000001-F1BE-45E8-9CE3-3AF16F2FCBB3}"/>
            </c:ext>
          </c:extLst>
        </c:ser>
        <c:dLbls>
          <c:showLegendKey val="0"/>
          <c:showVal val="0"/>
          <c:showCatName val="0"/>
          <c:showSerName val="0"/>
          <c:showPercent val="0"/>
          <c:showBubbleSize val="0"/>
        </c:dLbls>
        <c:gapWidth val="219"/>
        <c:axId val="540369455"/>
        <c:axId val="540369039"/>
      </c:barChart>
      <c:catAx>
        <c:axId val="540369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lt-LT"/>
          </a:p>
        </c:txPr>
        <c:crossAx val="540369039"/>
        <c:crosses val="autoZero"/>
        <c:auto val="1"/>
        <c:lblAlgn val="ctr"/>
        <c:lblOffset val="100"/>
        <c:noMultiLvlLbl val="0"/>
      </c:catAx>
      <c:valAx>
        <c:axId val="5403690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5403694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62918307086613E-2"/>
          <c:y val="5.1527248306640738E-2"/>
          <c:w val="0.91373708169291334"/>
          <c:h val="0.76184733256352533"/>
        </c:manualLayout>
      </c:layout>
      <c:barChart>
        <c:barDir val="col"/>
        <c:grouping val="clustered"/>
        <c:varyColors val="0"/>
        <c:ser>
          <c:idx val="0"/>
          <c:order val="0"/>
          <c:tx>
            <c:strRef>
              <c:f>Sheet1!$B$1</c:f>
              <c:strCache>
                <c:ptCount val="1"/>
                <c:pt idx="0">
                  <c:v>Normalus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metų</c:v>
                </c:pt>
                <c:pt idx="1">
                  <c:v>4-5 metų</c:v>
                </c:pt>
              </c:strCache>
            </c:strRef>
          </c:cat>
          <c:val>
            <c:numRef>
              <c:f>Sheet1!$B$2:$B$3</c:f>
              <c:numCache>
                <c:formatCode>General</c:formatCode>
                <c:ptCount val="2"/>
                <c:pt idx="0">
                  <c:v>80</c:v>
                </c:pt>
                <c:pt idx="1">
                  <c:v>58</c:v>
                </c:pt>
              </c:numCache>
            </c:numRef>
          </c:val>
          <c:extLst>
            <c:ext xmlns:c16="http://schemas.microsoft.com/office/drawing/2014/chart" uri="{C3380CC4-5D6E-409C-BE32-E72D297353CC}">
              <c16:uniqueId val="{00000000-092C-4030-A31C-45F61A7CED72}"/>
            </c:ext>
          </c:extLst>
        </c:ser>
        <c:ser>
          <c:idx val="1"/>
          <c:order val="1"/>
          <c:tx>
            <c:strRef>
              <c:f>Sheet1!$C$1</c:f>
              <c:strCache>
                <c:ptCount val="1"/>
                <c:pt idx="0">
                  <c:v>Per mažas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metų</c:v>
                </c:pt>
                <c:pt idx="1">
                  <c:v>4-5 metų</c:v>
                </c:pt>
              </c:strCache>
            </c:strRef>
          </c:cat>
          <c:val>
            <c:numRef>
              <c:f>Sheet1!$C$2:$C$3</c:f>
              <c:numCache>
                <c:formatCode>General</c:formatCode>
                <c:ptCount val="2"/>
                <c:pt idx="0">
                  <c:v>28</c:v>
                </c:pt>
                <c:pt idx="1">
                  <c:v>20</c:v>
                </c:pt>
              </c:numCache>
            </c:numRef>
          </c:val>
          <c:extLst>
            <c:ext xmlns:c16="http://schemas.microsoft.com/office/drawing/2014/chart" uri="{C3380CC4-5D6E-409C-BE32-E72D297353CC}">
              <c16:uniqueId val="{00000001-092C-4030-A31C-45F61A7CED72}"/>
            </c:ext>
          </c:extLst>
        </c:ser>
        <c:ser>
          <c:idx val="2"/>
          <c:order val="2"/>
          <c:tx>
            <c:strRef>
              <c:f>Sheet1!$D$1</c:f>
              <c:strCache>
                <c:ptCount val="1"/>
                <c:pt idx="0">
                  <c:v>Antsvoris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metų</c:v>
                </c:pt>
                <c:pt idx="1">
                  <c:v>4-5 metų</c:v>
                </c:pt>
              </c:strCache>
            </c:strRef>
          </c:cat>
          <c:val>
            <c:numRef>
              <c:f>Sheet1!$D$2:$D$3</c:f>
              <c:numCache>
                <c:formatCode>General</c:formatCode>
                <c:ptCount val="2"/>
                <c:pt idx="0">
                  <c:v>4</c:v>
                </c:pt>
                <c:pt idx="1">
                  <c:v>10</c:v>
                </c:pt>
              </c:numCache>
            </c:numRef>
          </c:val>
          <c:extLst>
            <c:ext xmlns:c16="http://schemas.microsoft.com/office/drawing/2014/chart" uri="{C3380CC4-5D6E-409C-BE32-E72D297353CC}">
              <c16:uniqueId val="{00000003-092C-4030-A31C-45F61A7CED72}"/>
            </c:ext>
          </c:extLst>
        </c:ser>
        <c:ser>
          <c:idx val="3"/>
          <c:order val="3"/>
          <c:tx>
            <c:strRef>
              <c:f>Sheet1!$E$1</c:f>
              <c:strCache>
                <c:ptCount val="1"/>
                <c:pt idx="0">
                  <c:v>Nutukimas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metų</c:v>
                </c:pt>
                <c:pt idx="1">
                  <c:v>4-5 metų</c:v>
                </c:pt>
              </c:strCache>
            </c:strRef>
          </c:cat>
          <c:val>
            <c:numRef>
              <c:f>Sheet1!$E$2:$E$3</c:f>
              <c:numCache>
                <c:formatCode>General</c:formatCode>
                <c:ptCount val="2"/>
                <c:pt idx="0">
                  <c:v>2</c:v>
                </c:pt>
                <c:pt idx="1">
                  <c:v>1</c:v>
                </c:pt>
              </c:numCache>
            </c:numRef>
          </c:val>
          <c:extLst>
            <c:ext xmlns:c16="http://schemas.microsoft.com/office/drawing/2014/chart" uri="{C3380CC4-5D6E-409C-BE32-E72D297353CC}">
              <c16:uniqueId val="{00000004-092C-4030-A31C-45F61A7CED72}"/>
            </c:ext>
          </c:extLst>
        </c:ser>
        <c:dLbls>
          <c:showLegendKey val="0"/>
          <c:showVal val="0"/>
          <c:showCatName val="0"/>
          <c:showSerName val="0"/>
          <c:showPercent val="0"/>
          <c:showBubbleSize val="0"/>
        </c:dLbls>
        <c:gapWidth val="219"/>
        <c:overlap val="-27"/>
        <c:axId val="1571889279"/>
        <c:axId val="1571889695"/>
      </c:barChart>
      <c:catAx>
        <c:axId val="1571889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1571889695"/>
        <c:crosses val="autoZero"/>
        <c:auto val="1"/>
        <c:lblAlgn val="ctr"/>
        <c:lblOffset val="100"/>
        <c:noMultiLvlLbl val="0"/>
      </c:catAx>
      <c:valAx>
        <c:axId val="15718896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15718892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3071063180863418E-2"/>
          <c:y val="4.9559106520838912E-2"/>
          <c:w val="0.59972371200021402"/>
          <c:h val="0.69927364219510768"/>
        </c:manualLayout>
      </c:layout>
      <c:barChart>
        <c:barDir val="col"/>
        <c:grouping val="clustered"/>
        <c:varyColors val="0"/>
        <c:ser>
          <c:idx val="0"/>
          <c:order val="0"/>
          <c:tx>
            <c:strRef>
              <c:f>Sheet1!$B$1</c:f>
              <c:strCache>
                <c:ptCount val="1"/>
                <c:pt idx="0">
                  <c:v>Logopedo pagalba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metai</c:v>
                </c:pt>
                <c:pt idx="1">
                  <c:v>4-5 metai</c:v>
                </c:pt>
              </c:strCache>
            </c:strRef>
          </c:cat>
          <c:val>
            <c:numRef>
              <c:f>Sheet1!$B$2:$B$3</c:f>
              <c:numCache>
                <c:formatCode>General</c:formatCode>
                <c:ptCount val="2"/>
                <c:pt idx="0">
                  <c:v>12</c:v>
                </c:pt>
                <c:pt idx="1">
                  <c:v>15</c:v>
                </c:pt>
              </c:numCache>
            </c:numRef>
          </c:val>
          <c:extLst>
            <c:ext xmlns:c16="http://schemas.microsoft.com/office/drawing/2014/chart" uri="{C3380CC4-5D6E-409C-BE32-E72D297353CC}">
              <c16:uniqueId val="{00000000-F442-404A-A158-941E62AD05FC}"/>
            </c:ext>
          </c:extLst>
        </c:ser>
        <c:ser>
          <c:idx val="1"/>
          <c:order val="1"/>
          <c:tx>
            <c:strRef>
              <c:f>Sheet1!$C$1</c:f>
              <c:strCache>
                <c:ptCount val="1"/>
                <c:pt idx="0">
                  <c:v>Pritaikytas maitinimas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metai</c:v>
                </c:pt>
                <c:pt idx="1">
                  <c:v>4-5 metai</c:v>
                </c:pt>
              </c:strCache>
            </c:strRef>
          </c:cat>
          <c:val>
            <c:numRef>
              <c:f>Sheet1!$C$2:$C$3</c:f>
              <c:numCache>
                <c:formatCode>General</c:formatCode>
                <c:ptCount val="2"/>
                <c:pt idx="0">
                  <c:v>8</c:v>
                </c:pt>
                <c:pt idx="1">
                  <c:v>1</c:v>
                </c:pt>
              </c:numCache>
            </c:numRef>
          </c:val>
          <c:extLst>
            <c:ext xmlns:c16="http://schemas.microsoft.com/office/drawing/2014/chart" uri="{C3380CC4-5D6E-409C-BE32-E72D297353CC}">
              <c16:uniqueId val="{00000001-F442-404A-A158-941E62AD05FC}"/>
            </c:ext>
          </c:extLst>
        </c:ser>
        <c:ser>
          <c:idx val="2"/>
          <c:order val="2"/>
          <c:tx>
            <c:strRef>
              <c:f>Sheet1!$D$1</c:f>
              <c:strCache>
                <c:ptCount val="1"/>
                <c:pt idx="0">
                  <c:v>Judesio korekcija/kineziterapija/mankšta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metai</c:v>
                </c:pt>
                <c:pt idx="1">
                  <c:v>4-5 metai</c:v>
                </c:pt>
              </c:strCache>
            </c:strRef>
          </c:cat>
          <c:val>
            <c:numRef>
              <c:f>Sheet1!$D$2:$D$3</c:f>
              <c:numCache>
                <c:formatCode>General</c:formatCode>
                <c:ptCount val="2"/>
                <c:pt idx="0">
                  <c:v>6</c:v>
                </c:pt>
                <c:pt idx="1">
                  <c:v>4</c:v>
                </c:pt>
              </c:numCache>
            </c:numRef>
          </c:val>
          <c:extLst>
            <c:ext xmlns:c16="http://schemas.microsoft.com/office/drawing/2014/chart" uri="{C3380CC4-5D6E-409C-BE32-E72D297353CC}">
              <c16:uniqueId val="{00000002-F442-404A-A158-941E62AD05FC}"/>
            </c:ext>
          </c:extLst>
        </c:ser>
        <c:ser>
          <c:idx val="3"/>
          <c:order val="3"/>
          <c:tx>
            <c:strRef>
              <c:f>Sheet1!$E$1</c:f>
              <c:strCache>
                <c:ptCount val="1"/>
                <c:pt idx="0">
                  <c:v>Alergijos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metai</c:v>
                </c:pt>
                <c:pt idx="1">
                  <c:v>4-5 metai</c:v>
                </c:pt>
              </c:strCache>
            </c:strRef>
          </c:cat>
          <c:val>
            <c:numRef>
              <c:f>Sheet1!$E$2:$E$3</c:f>
              <c:numCache>
                <c:formatCode>General</c:formatCode>
                <c:ptCount val="2"/>
                <c:pt idx="1">
                  <c:v>1</c:v>
                </c:pt>
              </c:numCache>
            </c:numRef>
          </c:val>
          <c:extLst>
            <c:ext xmlns:c16="http://schemas.microsoft.com/office/drawing/2014/chart" uri="{C3380CC4-5D6E-409C-BE32-E72D297353CC}">
              <c16:uniqueId val="{00000003-F442-404A-A158-941E62AD05FC}"/>
            </c:ext>
          </c:extLst>
        </c:ser>
        <c:ser>
          <c:idx val="4"/>
          <c:order val="4"/>
          <c:tx>
            <c:strRef>
              <c:f>Sheet1!$F$1</c:f>
              <c:strCache>
                <c:ptCount val="1"/>
                <c:pt idx="0">
                  <c:v>Lėtinės neinfekcinės ligos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metai</c:v>
                </c:pt>
                <c:pt idx="1">
                  <c:v>4-5 metai</c:v>
                </c:pt>
              </c:strCache>
            </c:strRef>
          </c:cat>
          <c:val>
            <c:numRef>
              <c:f>Sheet1!$F$2:$F$3</c:f>
              <c:numCache>
                <c:formatCode>General</c:formatCode>
                <c:ptCount val="2"/>
                <c:pt idx="0">
                  <c:v>2</c:v>
                </c:pt>
              </c:numCache>
            </c:numRef>
          </c:val>
          <c:extLst>
            <c:ext xmlns:c16="http://schemas.microsoft.com/office/drawing/2014/chart" uri="{C3380CC4-5D6E-409C-BE32-E72D297353CC}">
              <c16:uniqueId val="{00000000-829A-4D55-9B61-083C6D8861D2}"/>
            </c:ext>
          </c:extLst>
        </c:ser>
        <c:ser>
          <c:idx val="5"/>
          <c:order val="5"/>
          <c:tx>
            <c:strRef>
              <c:f>Sheet1!$G$1</c:f>
              <c:strCache>
                <c:ptCount val="1"/>
                <c:pt idx="0">
                  <c:v>Baseinas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metai</c:v>
                </c:pt>
                <c:pt idx="1">
                  <c:v>4-5 metai</c:v>
                </c:pt>
              </c:strCache>
            </c:strRef>
          </c:cat>
          <c:val>
            <c:numRef>
              <c:f>Sheet1!$G$2:$G$3</c:f>
              <c:numCache>
                <c:formatCode>General</c:formatCode>
                <c:ptCount val="2"/>
                <c:pt idx="0">
                  <c:v>1</c:v>
                </c:pt>
              </c:numCache>
            </c:numRef>
          </c:val>
          <c:extLst>
            <c:ext xmlns:c16="http://schemas.microsoft.com/office/drawing/2014/chart" uri="{C3380CC4-5D6E-409C-BE32-E72D297353CC}">
              <c16:uniqueId val="{00000000-2854-4FD1-9E47-5F0695448C1E}"/>
            </c:ext>
          </c:extLst>
        </c:ser>
        <c:ser>
          <c:idx val="6"/>
          <c:order val="6"/>
          <c:tx>
            <c:strRef>
              <c:f>Sheet1!$H$1</c:f>
              <c:strCache>
                <c:ptCount val="1"/>
                <c:pt idx="0">
                  <c:v>Ergoterapija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metai</c:v>
                </c:pt>
                <c:pt idx="1">
                  <c:v>4-5 metai</c:v>
                </c:pt>
              </c:strCache>
            </c:strRef>
          </c:cat>
          <c:val>
            <c:numRef>
              <c:f>Sheet1!$H$2:$H$3</c:f>
              <c:numCache>
                <c:formatCode>General</c:formatCode>
                <c:ptCount val="2"/>
                <c:pt idx="0">
                  <c:v>2</c:v>
                </c:pt>
              </c:numCache>
            </c:numRef>
          </c:val>
          <c:extLst>
            <c:ext xmlns:c16="http://schemas.microsoft.com/office/drawing/2014/chart" uri="{C3380CC4-5D6E-409C-BE32-E72D297353CC}">
              <c16:uniqueId val="{00000000-9BB3-426B-B807-0A75F3F66361}"/>
            </c:ext>
          </c:extLst>
        </c:ser>
        <c:ser>
          <c:idx val="7"/>
          <c:order val="7"/>
          <c:tx>
            <c:strRef>
              <c:f>Sheet1!$I$1</c:f>
              <c:strCache>
                <c:ptCount val="1"/>
                <c:pt idx="0">
                  <c:v>Psichologas, socialinis darbuotojas, spe. pedagogas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1-3 metai</c:v>
                </c:pt>
                <c:pt idx="1">
                  <c:v>4-5 metai</c:v>
                </c:pt>
              </c:strCache>
            </c:strRef>
          </c:cat>
          <c:val>
            <c:numRef>
              <c:f>Sheet1!$I$2:$I$3</c:f>
              <c:numCache>
                <c:formatCode>General</c:formatCode>
                <c:ptCount val="2"/>
                <c:pt idx="0">
                  <c:v>1</c:v>
                </c:pt>
                <c:pt idx="1">
                  <c:v>1</c:v>
                </c:pt>
              </c:numCache>
            </c:numRef>
          </c:val>
          <c:extLst>
            <c:ext xmlns:c16="http://schemas.microsoft.com/office/drawing/2014/chart" uri="{C3380CC4-5D6E-409C-BE32-E72D297353CC}">
              <c16:uniqueId val="{00000001-9BB3-426B-B807-0A75F3F66361}"/>
            </c:ext>
          </c:extLst>
        </c:ser>
        <c:ser>
          <c:idx val="8"/>
          <c:order val="8"/>
          <c:tx>
            <c:strRef>
              <c:f>Sheet1!$J$1</c:f>
              <c:strCache>
                <c:ptCount val="1"/>
              </c:strCache>
            </c:strRef>
          </c:tx>
          <c:spPr>
            <a:solidFill>
              <a:schemeClr val="accent3">
                <a:lumMod val="60000"/>
              </a:schemeClr>
            </a:solidFill>
            <a:ln>
              <a:noFill/>
            </a:ln>
            <a:effectLst/>
          </c:spPr>
          <c:invertIfNegative val="0"/>
          <c:cat>
            <c:strRef>
              <c:f>Sheet1!$A$2:$A$3</c:f>
              <c:strCache>
                <c:ptCount val="2"/>
                <c:pt idx="0">
                  <c:v>1-3 metai</c:v>
                </c:pt>
                <c:pt idx="1">
                  <c:v>4-5 metai</c:v>
                </c:pt>
              </c:strCache>
            </c:strRef>
          </c:cat>
          <c:val>
            <c:numRef>
              <c:f>Sheet1!$J$2:$J$3</c:f>
              <c:numCache>
                <c:formatCode>General</c:formatCode>
                <c:ptCount val="2"/>
              </c:numCache>
            </c:numRef>
          </c:val>
          <c:extLst>
            <c:ext xmlns:c16="http://schemas.microsoft.com/office/drawing/2014/chart" uri="{C3380CC4-5D6E-409C-BE32-E72D297353CC}">
              <c16:uniqueId val="{00000002-9BB3-426B-B807-0A75F3F66361}"/>
            </c:ext>
          </c:extLst>
        </c:ser>
        <c:ser>
          <c:idx val="9"/>
          <c:order val="9"/>
          <c:tx>
            <c:strRef>
              <c:f>Sheet1!$K$1</c:f>
              <c:strCache>
                <c:ptCount val="1"/>
              </c:strCache>
            </c:strRef>
          </c:tx>
          <c:spPr>
            <a:solidFill>
              <a:schemeClr val="accent4">
                <a:lumMod val="60000"/>
              </a:schemeClr>
            </a:solidFill>
            <a:ln>
              <a:noFill/>
            </a:ln>
            <a:effectLst/>
          </c:spPr>
          <c:invertIfNegative val="0"/>
          <c:cat>
            <c:strRef>
              <c:f>Sheet1!$A$2:$A$3</c:f>
              <c:strCache>
                <c:ptCount val="2"/>
                <c:pt idx="0">
                  <c:v>1-3 metai</c:v>
                </c:pt>
                <c:pt idx="1">
                  <c:v>4-5 metai</c:v>
                </c:pt>
              </c:strCache>
            </c:strRef>
          </c:cat>
          <c:val>
            <c:numRef>
              <c:f>Sheet1!$K$2:$K$3</c:f>
              <c:numCache>
                <c:formatCode>General</c:formatCode>
                <c:ptCount val="2"/>
              </c:numCache>
            </c:numRef>
          </c:val>
          <c:extLst>
            <c:ext xmlns:c16="http://schemas.microsoft.com/office/drawing/2014/chart" uri="{C3380CC4-5D6E-409C-BE32-E72D297353CC}">
              <c16:uniqueId val="{00000003-9BB3-426B-B807-0A75F3F66361}"/>
            </c:ext>
          </c:extLst>
        </c:ser>
        <c:dLbls>
          <c:showLegendKey val="0"/>
          <c:showVal val="0"/>
          <c:showCatName val="0"/>
          <c:showSerName val="0"/>
          <c:showPercent val="0"/>
          <c:showBubbleSize val="0"/>
        </c:dLbls>
        <c:gapWidth val="219"/>
        <c:overlap val="-27"/>
        <c:axId val="1521760607"/>
        <c:axId val="1521751039"/>
      </c:barChart>
      <c:catAx>
        <c:axId val="1521760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1521751039"/>
        <c:crosses val="autoZero"/>
        <c:auto val="1"/>
        <c:lblAlgn val="ctr"/>
        <c:lblOffset val="100"/>
        <c:noMultiLvlLbl val="0"/>
      </c:catAx>
      <c:valAx>
        <c:axId val="15217510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1521760607"/>
        <c:crosses val="autoZero"/>
        <c:crossBetween val="between"/>
      </c:valAx>
      <c:spPr>
        <a:noFill/>
        <a:ln>
          <a:noFill/>
        </a:ln>
        <a:effectLst/>
      </c:spPr>
    </c:plotArea>
    <c:legend>
      <c:legendPos val="r"/>
      <c:layout>
        <c:manualLayout>
          <c:xMode val="edge"/>
          <c:yMode val="edge"/>
          <c:x val="0.61569052215207687"/>
          <c:y val="3.8996802043351625E-2"/>
          <c:w val="0.35346570718149872"/>
          <c:h val="0.87491082955482635"/>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lt-LT" sz="3200" b="1" dirty="0">
                <a:solidFill>
                  <a:schemeClr val="accent2">
                    <a:lumMod val="50000"/>
                  </a:schemeClr>
                </a:solidFill>
                <a:latin typeface="Times New Roman" panose="02020603050405020304" pitchFamily="18" charset="0"/>
                <a:cs typeface="Times New Roman" panose="02020603050405020304" pitchFamily="18" charset="0"/>
              </a:rPr>
              <a:t>PASITIKIRNUSIŲ</a:t>
            </a:r>
            <a:r>
              <a:rPr lang="lt-LT" sz="3200" b="1" baseline="0" dirty="0">
                <a:solidFill>
                  <a:schemeClr val="accent2">
                    <a:lumMod val="50000"/>
                  </a:schemeClr>
                </a:solidFill>
                <a:latin typeface="Times New Roman" panose="02020603050405020304" pitchFamily="18" charset="0"/>
                <a:cs typeface="Times New Roman" panose="02020603050405020304" pitchFamily="18" charset="0"/>
              </a:rPr>
              <a:t> DANTIS, VAIKŲ SKAIČIUS, </a:t>
            </a:r>
            <a:r>
              <a:rPr lang="en-US" sz="3200" b="1" baseline="0" dirty="0">
                <a:solidFill>
                  <a:schemeClr val="accent2">
                    <a:lumMod val="50000"/>
                  </a:schemeClr>
                </a:solidFill>
                <a:latin typeface="Times New Roman" panose="02020603050405020304" pitchFamily="18" charset="0"/>
                <a:cs typeface="Times New Roman" panose="02020603050405020304" pitchFamily="18" charset="0"/>
              </a:rPr>
              <a:t>2025 M. </a:t>
            </a:r>
            <a:endParaRPr lang="lt-LT" sz="3200" b="1" dirty="0">
              <a:solidFill>
                <a:schemeClr val="accent2">
                  <a:lumMod val="50000"/>
                </a:schemeClr>
              </a:solidFill>
              <a:latin typeface="Times New Roman" panose="02020603050405020304" pitchFamily="18" charset="0"/>
              <a:cs typeface="Times New Roman" panose="02020603050405020304" pitchFamily="18" charset="0"/>
            </a:endParaRPr>
          </a:p>
        </c:rich>
      </c:tx>
      <c:layout>
        <c:manualLayout>
          <c:xMode val="edge"/>
          <c:yMode val="edge"/>
          <c:x val="0.19911419901262845"/>
          <c:y val="0"/>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lt-LT"/>
        </a:p>
      </c:txPr>
    </c:title>
    <c:autoTitleDeleted val="0"/>
    <c:plotArea>
      <c:layout/>
      <c:barChart>
        <c:barDir val="col"/>
        <c:grouping val="clustered"/>
        <c:varyColors val="0"/>
        <c:ser>
          <c:idx val="0"/>
          <c:order val="0"/>
          <c:tx>
            <c:strRef>
              <c:f>Sheet1!$B$1</c:f>
              <c:strCache>
                <c:ptCount val="1"/>
                <c:pt idx="0">
                  <c:v>1-3 metų</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Pasitikrinę dantis</c:v>
                </c:pt>
                <c:pt idx="1">
                  <c:v>Nepasitikrinę dantų</c:v>
                </c:pt>
              </c:strCache>
            </c:strRef>
          </c:cat>
          <c:val>
            <c:numRef>
              <c:f>Sheet1!$B$2:$B$3</c:f>
              <c:numCache>
                <c:formatCode>General</c:formatCode>
                <c:ptCount val="2"/>
                <c:pt idx="0">
                  <c:v>114</c:v>
                </c:pt>
                <c:pt idx="1">
                  <c:v>1</c:v>
                </c:pt>
              </c:numCache>
            </c:numRef>
          </c:val>
          <c:extLst>
            <c:ext xmlns:c16="http://schemas.microsoft.com/office/drawing/2014/chart" uri="{C3380CC4-5D6E-409C-BE32-E72D297353CC}">
              <c16:uniqueId val="{00000000-07EA-442D-BA15-964EDF73D721}"/>
            </c:ext>
          </c:extLst>
        </c:ser>
        <c:ser>
          <c:idx val="1"/>
          <c:order val="1"/>
          <c:tx>
            <c:strRef>
              <c:f>Sheet1!$C$1</c:f>
              <c:strCache>
                <c:ptCount val="1"/>
                <c:pt idx="0">
                  <c:v>4-5 metų</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Pasitikrinę dantis</c:v>
                </c:pt>
                <c:pt idx="1">
                  <c:v>Nepasitikrinę dantų</c:v>
                </c:pt>
              </c:strCache>
            </c:strRef>
          </c:cat>
          <c:val>
            <c:numRef>
              <c:f>Sheet1!$C$2:$C$3</c:f>
              <c:numCache>
                <c:formatCode>General</c:formatCode>
                <c:ptCount val="2"/>
                <c:pt idx="0">
                  <c:v>89</c:v>
                </c:pt>
                <c:pt idx="1">
                  <c:v>1</c:v>
                </c:pt>
              </c:numCache>
            </c:numRef>
          </c:val>
          <c:extLst>
            <c:ext xmlns:c16="http://schemas.microsoft.com/office/drawing/2014/chart" uri="{C3380CC4-5D6E-409C-BE32-E72D297353CC}">
              <c16:uniqueId val="{00000001-07EA-442D-BA15-964EDF73D721}"/>
            </c:ext>
          </c:extLst>
        </c:ser>
        <c:dLbls>
          <c:showLegendKey val="0"/>
          <c:showVal val="0"/>
          <c:showCatName val="0"/>
          <c:showSerName val="0"/>
          <c:showPercent val="0"/>
          <c:showBubbleSize val="0"/>
        </c:dLbls>
        <c:gapWidth val="219"/>
        <c:overlap val="-27"/>
        <c:axId val="1805070735"/>
        <c:axId val="1805069071"/>
      </c:barChart>
      <c:catAx>
        <c:axId val="18050707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1805069071"/>
        <c:crosses val="autoZero"/>
        <c:auto val="1"/>
        <c:lblAlgn val="ctr"/>
        <c:lblOffset val="100"/>
        <c:noMultiLvlLbl val="0"/>
      </c:catAx>
      <c:valAx>
        <c:axId val="18050690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crossAx val="18050707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a:t>Click to edit Master title style</a:t>
            </a:r>
            <a:endParaRPr lang="en-US" dirty="0"/>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63179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userDrawn="1">
            <p:ph type="ftr" sz="quarter" idx="11"/>
          </p:nvPr>
        </p:nvSpPr>
        <p:spPr>
          <a:xfrm>
            <a:off x="4224528" y="457200"/>
            <a:ext cx="3200400" cy="274320"/>
          </a:xfrm>
        </p:spPr>
        <p:txBody>
          <a:bodyPr>
            <a:noAutofit/>
          </a:bodyPr>
          <a:lstStyle/>
          <a:p>
            <a:r>
              <a:rPr lang="en-US"/>
              <a:t>Presentation title</a:t>
            </a:r>
            <a:endParaRPr lang="en-US" dirty="0"/>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77218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endParaRPr lang="en-US" dirty="0"/>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080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45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dirty="0"/>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dirty="0"/>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dirty="0"/>
              <a:t>Title</a:t>
            </a:r>
          </a:p>
        </p:txBody>
      </p:sp>
    </p:spTree>
    <p:extLst>
      <p:ext uri="{BB962C8B-B14F-4D97-AF65-F5344CB8AC3E}">
        <p14:creationId xmlns:p14="http://schemas.microsoft.com/office/powerpoint/2010/main" val="25866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dirty="0"/>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dirty="0"/>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dirty="0"/>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dirty="0"/>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dirty="0"/>
              <a:t>Title</a:t>
            </a:r>
          </a:p>
        </p:txBody>
      </p:sp>
    </p:spTree>
    <p:extLst>
      <p:ext uri="{BB962C8B-B14F-4D97-AF65-F5344CB8AC3E}">
        <p14:creationId xmlns:p14="http://schemas.microsoft.com/office/powerpoint/2010/main" val="190070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extLst>
      <p:ext uri="{BB962C8B-B14F-4D97-AF65-F5344CB8AC3E}">
        <p14:creationId xmlns:p14="http://schemas.microsoft.com/office/powerpoint/2010/main" val="87251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3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1031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126895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endParaRPr lang="en-US" dirty="0"/>
          </a:p>
        </p:txBody>
      </p:sp>
    </p:spTree>
    <p:extLst>
      <p:ext uri="{BB962C8B-B14F-4D97-AF65-F5344CB8AC3E}">
        <p14:creationId xmlns:p14="http://schemas.microsoft.com/office/powerpoint/2010/main" val="424848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72898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0832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5005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endParaRPr lang="en-US" dirty="0"/>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52" r:id="rId3"/>
    <p:sldLayoutId id="2147483653" r:id="rId4"/>
    <p:sldLayoutId id="2147483664" r:id="rId5"/>
    <p:sldLayoutId id="2147483667" r:id="rId6"/>
    <p:sldLayoutId id="2147483668" r:id="rId7"/>
    <p:sldLayoutId id="2147483669" r:id="rId8"/>
    <p:sldLayoutId id="2147483673" r:id="rId9"/>
    <p:sldLayoutId id="2147483670" r:id="rId10"/>
    <p:sldLayoutId id="2147483671" r:id="rId11"/>
    <p:sldLayoutId id="2147483655" r:id="rId12"/>
    <p:sldLayoutId id="2147483674" r:id="rId13"/>
    <p:sldLayoutId id="2147483675" r:id="rId14"/>
    <p:sldLayoutId id="2147483676" r:id="rId15"/>
    <p:sldLayoutId id="2147483654" r:id="rId16"/>
    <p:sldLayoutId id="2147483656" r:id="rId17"/>
    <p:sldLayoutId id="2147483657" r:id="rId18"/>
    <p:sldLayoutId id="2147483658" r:id="rId19"/>
    <p:sldLayoutId id="2147483659"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a:xfrm>
            <a:off x="2977896" y="951480"/>
            <a:ext cx="6236208" cy="1684703"/>
          </a:xfrm>
        </p:spPr>
        <p:txBody>
          <a:bodyPr/>
          <a:lstStyle/>
          <a:p>
            <a:r>
              <a:rPr lang="lt-LT" sz="3200" dirty="0"/>
              <a:t>Vaikų </a:t>
            </a:r>
            <a:r>
              <a:rPr lang="lt-LT" sz="3200" dirty="0" err="1"/>
              <a:t>sveikat</a:t>
            </a:r>
            <a:r>
              <a:rPr lang="en-US" sz="3200" dirty="0" err="1"/>
              <a:t>os</a:t>
            </a:r>
            <a:r>
              <a:rPr lang="en-US" sz="3200" dirty="0"/>
              <a:t> </a:t>
            </a:r>
            <a:r>
              <a:rPr lang="en-US" sz="3200" dirty="0" err="1"/>
              <a:t>rodikli</a:t>
            </a:r>
            <a:r>
              <a:rPr lang="lt-LT" sz="3200" dirty="0"/>
              <a:t>ų</a:t>
            </a:r>
            <a:r>
              <a:rPr lang="en-US" sz="3200" dirty="0"/>
              <a:t> </a:t>
            </a:r>
            <a:r>
              <a:rPr lang="en-US" sz="3200" dirty="0" err="1"/>
              <a:t>suvestin</a:t>
            </a:r>
            <a:r>
              <a:rPr lang="lt-LT" sz="3200" dirty="0"/>
              <a:t>ė ir rekomendacijos</a:t>
            </a:r>
            <a:br>
              <a:rPr lang="en-US" dirty="0"/>
            </a:br>
            <a:r>
              <a:rPr lang="lt-LT" sz="3200" dirty="0"/>
              <a:t>202</a:t>
            </a:r>
            <a:r>
              <a:rPr lang="en-US" sz="3200" dirty="0"/>
              <a:t>5</a:t>
            </a:r>
            <a:r>
              <a:rPr lang="lt-LT" sz="3200" dirty="0"/>
              <a:t> m. </a:t>
            </a:r>
            <a:endParaRPr lang="en-US" sz="3200" dirty="0"/>
          </a:p>
        </p:txBody>
      </p:sp>
      <p:sp>
        <p:nvSpPr>
          <p:cNvPr id="5" name="Subtitle 4">
            <a:extLst>
              <a:ext uri="{FF2B5EF4-FFF2-40B4-BE49-F238E27FC236}">
                <a16:creationId xmlns:a16="http://schemas.microsoft.com/office/drawing/2014/main" id="{9A02F4E6-A242-9787-ABF2-F93DCB93FCAE}"/>
              </a:ext>
            </a:extLst>
          </p:cNvPr>
          <p:cNvSpPr>
            <a:spLocks noGrp="1"/>
          </p:cNvSpPr>
          <p:nvPr>
            <p:ph type="subTitle" idx="1"/>
          </p:nvPr>
        </p:nvSpPr>
        <p:spPr>
          <a:xfrm>
            <a:off x="7054596" y="6100939"/>
            <a:ext cx="3493008" cy="878908"/>
          </a:xfrm>
        </p:spPr>
        <p:txBody>
          <a:bodyPr/>
          <a:lstStyle/>
          <a:p>
            <a:r>
              <a:rPr lang="lt-LT" b="1" dirty="0">
                <a:solidFill>
                  <a:schemeClr val="bg1"/>
                </a:solidFill>
              </a:rPr>
              <a:t>VSS: Simona Gelžinienė</a:t>
            </a:r>
          </a:p>
        </p:txBody>
      </p:sp>
      <p:pic>
        <p:nvPicPr>
          <p:cNvPr id="7" name="Picture 6">
            <a:extLst>
              <a:ext uri="{FF2B5EF4-FFF2-40B4-BE49-F238E27FC236}">
                <a16:creationId xmlns:a16="http://schemas.microsoft.com/office/drawing/2014/main" id="{0E4857D0-D21F-5C1C-0FD5-B6FE275A0D1B}"/>
              </a:ext>
            </a:extLst>
          </p:cNvPr>
          <p:cNvPicPr>
            <a:picLocks noChangeAspect="1"/>
          </p:cNvPicPr>
          <p:nvPr/>
        </p:nvPicPr>
        <p:blipFill rotWithShape="1">
          <a:blip r:embed="rId2">
            <a:clrChange>
              <a:clrFrom>
                <a:srgbClr val="FEFEFE"/>
              </a:clrFrom>
              <a:clrTo>
                <a:srgbClr val="FEFEFE">
                  <a:alpha val="0"/>
                </a:srgbClr>
              </a:clrTo>
            </a:clrChange>
          </a:blip>
          <a:srcRect l="8712" t="11495" r="12262" b="12797"/>
          <a:stretch/>
        </p:blipFill>
        <p:spPr>
          <a:xfrm>
            <a:off x="160283" y="67003"/>
            <a:ext cx="2354317" cy="2596779"/>
          </a:xfrm>
          <a:prstGeom prst="rect">
            <a:avLst/>
          </a:prstGeom>
        </p:spPr>
      </p:pic>
    </p:spTree>
    <p:extLst>
      <p:ext uri="{BB962C8B-B14F-4D97-AF65-F5344CB8AC3E}">
        <p14:creationId xmlns:p14="http://schemas.microsoft.com/office/powerpoint/2010/main" val="213156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1F66E5-D2D7-172B-46BA-FEBFE092CC7F}"/>
              </a:ext>
            </a:extLst>
          </p:cNvPr>
          <p:cNvSpPr>
            <a:spLocks noGrp="1"/>
          </p:cNvSpPr>
          <p:nvPr>
            <p:ph idx="1"/>
          </p:nvPr>
        </p:nvSpPr>
        <p:spPr>
          <a:xfrm>
            <a:off x="7601608" y="839216"/>
            <a:ext cx="4586451" cy="3122168"/>
          </a:xfrm>
        </p:spPr>
        <p:txBody>
          <a:bodyPr/>
          <a:lstStyle/>
          <a:p>
            <a:pPr algn="ctr">
              <a:lnSpc>
                <a:spcPct val="100000"/>
              </a:lnSpc>
            </a:pPr>
            <a:r>
              <a:rPr lang="lt-LT" sz="3200" b="1" dirty="0">
                <a:solidFill>
                  <a:schemeClr val="tx1"/>
                </a:solidFill>
                <a:latin typeface="Times New Roman" panose="02020603050405020304" pitchFamily="18" charset="0"/>
                <a:cs typeface="Times New Roman" panose="02020603050405020304" pitchFamily="18" charset="0"/>
              </a:rPr>
              <a:t>Atlikus privalomą profilaktinį sveikatos tikrinimą užpildyta forma Nr. E027-1 galioja 1 metus nuo užpildymo dienos.</a:t>
            </a:r>
            <a:endParaRPr lang="en-US" sz="3200" b="1" dirty="0">
              <a:solidFill>
                <a:schemeClr val="tx1"/>
              </a:solidFill>
              <a:latin typeface="Times New Roman" panose="02020603050405020304" pitchFamily="18" charset="0"/>
              <a:cs typeface="Times New Roman" panose="02020603050405020304" pitchFamily="18" charset="0"/>
            </a:endParaRPr>
          </a:p>
          <a:p>
            <a:pPr algn="ctr"/>
            <a:endParaRPr lang="en-US" dirty="0"/>
          </a:p>
        </p:txBody>
      </p:sp>
      <p:pic>
        <p:nvPicPr>
          <p:cNvPr id="7" name="Picture 6">
            <a:extLst>
              <a:ext uri="{FF2B5EF4-FFF2-40B4-BE49-F238E27FC236}">
                <a16:creationId xmlns:a16="http://schemas.microsoft.com/office/drawing/2014/main" id="{6E99F627-E3A6-5AFE-EE02-B99D6906FC93}"/>
              </a:ext>
            </a:extLst>
          </p:cNvPr>
          <p:cNvPicPr>
            <a:picLocks noChangeAspect="1"/>
          </p:cNvPicPr>
          <p:nvPr/>
        </p:nvPicPr>
        <p:blipFill rotWithShape="1">
          <a:blip r:embed="rId2"/>
          <a:srcRect l="18104" t="11955" r="17500" b="3447"/>
          <a:stretch/>
        </p:blipFill>
        <p:spPr>
          <a:xfrm>
            <a:off x="3941" y="0"/>
            <a:ext cx="7666325" cy="6207516"/>
          </a:xfrm>
          <a:prstGeom prst="rect">
            <a:avLst/>
          </a:prstGeom>
        </p:spPr>
      </p:pic>
      <p:sp>
        <p:nvSpPr>
          <p:cNvPr id="9" name="TextBox 8">
            <a:extLst>
              <a:ext uri="{FF2B5EF4-FFF2-40B4-BE49-F238E27FC236}">
                <a16:creationId xmlns:a16="http://schemas.microsoft.com/office/drawing/2014/main" id="{F6831B90-BE25-0128-4CC9-66CB42AB4AA4}"/>
              </a:ext>
            </a:extLst>
          </p:cNvPr>
          <p:cNvSpPr txBox="1"/>
          <p:nvPr/>
        </p:nvSpPr>
        <p:spPr>
          <a:xfrm>
            <a:off x="8025964" y="4068787"/>
            <a:ext cx="4162095" cy="2031325"/>
          </a:xfrm>
          <a:prstGeom prst="rect">
            <a:avLst/>
          </a:prstGeom>
          <a:noFill/>
        </p:spPr>
        <p:txBody>
          <a:bodyPr wrap="square">
            <a:spAutoFit/>
          </a:bodyPr>
          <a:lstStyle/>
          <a:p>
            <a:pPr marL="228600" algn="ctr"/>
            <a:r>
              <a:rPr lang="lt-LT" sz="1800" dirty="0">
                <a:solidFill>
                  <a:srgbClr val="000000"/>
                </a:solidFill>
                <a:effectLst/>
                <a:latin typeface="Times New Roman" panose="02020603050405020304" pitchFamily="18" charset="0"/>
                <a:ea typeface="Times New Roman" panose="02020603050405020304" pitchFamily="18" charset="0"/>
              </a:rPr>
              <a:t>Į S A K Y M A S</a:t>
            </a:r>
            <a:endParaRPr lang="lt-LT" sz="1800" dirty="0">
              <a:effectLst/>
              <a:latin typeface="Times New Roman" panose="02020603050405020304" pitchFamily="18" charset="0"/>
              <a:ea typeface="Times New Roman" panose="02020603050405020304" pitchFamily="18" charset="0"/>
            </a:endParaRPr>
          </a:p>
          <a:p>
            <a:pPr marL="228600" algn="ctr"/>
            <a:r>
              <a:rPr lang="lt-LT" sz="1800" dirty="0">
                <a:solidFill>
                  <a:srgbClr val="000000"/>
                </a:solidFill>
                <a:effectLst/>
                <a:latin typeface="Times New Roman" panose="02020603050405020304" pitchFamily="18" charset="0"/>
                <a:ea typeface="Times New Roman" panose="02020603050405020304" pitchFamily="18" charset="0"/>
              </a:rPr>
              <a:t>DĖL PROFILAKTINIŲ SVEIKATOS TIKRINIMŲ SVEIKATOS PRIEŽIŪROS ĮSTAIGOSE</a:t>
            </a:r>
            <a:endParaRPr lang="lt-LT" sz="1800" dirty="0">
              <a:effectLst/>
              <a:latin typeface="Times New Roman" panose="02020603050405020304" pitchFamily="18" charset="0"/>
              <a:ea typeface="Times New Roman" panose="02020603050405020304" pitchFamily="18" charset="0"/>
            </a:endParaRPr>
          </a:p>
          <a:p>
            <a:pPr marL="228600" algn="ctr"/>
            <a:r>
              <a:rPr lang="lt-LT" sz="1800" dirty="0">
                <a:solidFill>
                  <a:srgbClr val="000000"/>
                </a:solidFill>
                <a:effectLst/>
                <a:latin typeface="Times New Roman" panose="02020603050405020304" pitchFamily="18" charset="0"/>
                <a:ea typeface="Times New Roman" panose="02020603050405020304" pitchFamily="18" charset="0"/>
              </a:rPr>
              <a:t> </a:t>
            </a:r>
            <a:endParaRPr lang="lt-LT" sz="1800" dirty="0">
              <a:effectLst/>
              <a:latin typeface="Times New Roman" panose="02020603050405020304" pitchFamily="18" charset="0"/>
              <a:ea typeface="Times New Roman" panose="02020603050405020304" pitchFamily="18" charset="0"/>
            </a:endParaRPr>
          </a:p>
          <a:p>
            <a:pPr marL="228600" algn="ctr"/>
            <a:r>
              <a:rPr lang="lt-LT" sz="1800" dirty="0">
                <a:solidFill>
                  <a:srgbClr val="000000"/>
                </a:solidFill>
                <a:effectLst/>
                <a:latin typeface="Times New Roman" panose="02020603050405020304" pitchFamily="18" charset="0"/>
                <a:ea typeface="Times New Roman" panose="02020603050405020304" pitchFamily="18" charset="0"/>
              </a:rPr>
              <a:t>2000 m. gegužės 31 d. Nr. 301</a:t>
            </a:r>
            <a:endParaRPr lang="lt-LT" sz="1800" dirty="0">
              <a:effectLst/>
              <a:latin typeface="Times New Roman" panose="02020603050405020304" pitchFamily="18" charset="0"/>
              <a:ea typeface="Times New Roman" panose="02020603050405020304" pitchFamily="18" charset="0"/>
            </a:endParaRPr>
          </a:p>
          <a:p>
            <a:pPr marL="228600" algn="ctr"/>
            <a:r>
              <a:rPr lang="lt-LT" sz="1800" dirty="0">
                <a:solidFill>
                  <a:srgbClr val="000000"/>
                </a:solidFill>
                <a:effectLst/>
                <a:latin typeface="Times New Roman" panose="02020603050405020304" pitchFamily="18" charset="0"/>
                <a:ea typeface="Times New Roman" panose="02020603050405020304" pitchFamily="18" charset="0"/>
              </a:rPr>
              <a:t>Vilnius</a:t>
            </a:r>
            <a:endParaRPr lang="lt-LT" sz="1800" dirty="0">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D744042C-318D-FF42-52BC-B2214EADF5BE}"/>
              </a:ext>
            </a:extLst>
          </p:cNvPr>
          <p:cNvSpPr txBox="1"/>
          <p:nvPr/>
        </p:nvSpPr>
        <p:spPr>
          <a:xfrm>
            <a:off x="5769851" y="6392182"/>
            <a:ext cx="6195848" cy="369332"/>
          </a:xfrm>
          <a:prstGeom prst="rect">
            <a:avLst/>
          </a:prstGeom>
          <a:noFill/>
        </p:spPr>
        <p:txBody>
          <a:bodyPr wrap="square">
            <a:spAutoFit/>
          </a:bodyPr>
          <a:lstStyle/>
          <a:p>
            <a:pPr algn="just"/>
            <a:r>
              <a:rPr lang="lt-LT" sz="1800" b="1" i="1" dirty="0">
                <a:effectLst/>
                <a:latin typeface="Times New Roman" panose="02020603050405020304" pitchFamily="18" charset="0"/>
                <a:ea typeface="Times New Roman" panose="02020603050405020304" pitchFamily="18" charset="0"/>
              </a:rPr>
              <a:t>Suvestinė redakcija nuo 2021-11-17</a:t>
            </a:r>
            <a:endParaRPr lang="lt-LT" sz="1800" dirty="0">
              <a:effectLst/>
              <a:latin typeface="Times New Roman" panose="02020603050405020304" pitchFamily="18" charset="0"/>
              <a:ea typeface="Times New Roman" panose="02020603050405020304" pitchFamily="18" charset="0"/>
            </a:endParaRPr>
          </a:p>
        </p:txBody>
      </p:sp>
      <p:cxnSp>
        <p:nvCxnSpPr>
          <p:cNvPr id="4" name="Straight Connector 3">
            <a:extLst>
              <a:ext uri="{FF2B5EF4-FFF2-40B4-BE49-F238E27FC236}">
                <a16:creationId xmlns:a16="http://schemas.microsoft.com/office/drawing/2014/main" id="{000A0C6D-3A3D-3077-D7A5-CD88EBC452D4}"/>
              </a:ext>
            </a:extLst>
          </p:cNvPr>
          <p:cNvCxnSpPr>
            <a:cxnSpLocks/>
          </p:cNvCxnSpPr>
          <p:nvPr/>
        </p:nvCxnSpPr>
        <p:spPr>
          <a:xfrm>
            <a:off x="4162097" y="1156138"/>
            <a:ext cx="1933903" cy="0"/>
          </a:xfrm>
          <a:prstGeom prst="line">
            <a:avLst/>
          </a:prstGeom>
          <a:ln w="28575">
            <a:solidFill>
              <a:schemeClr val="accent1">
                <a:lumMod val="50000"/>
              </a:schemeClr>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85553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390900" y="478536"/>
            <a:ext cx="8334702" cy="2700528"/>
          </a:xfrm>
        </p:spPr>
        <p:txBody>
          <a:bodyPr/>
          <a:lstStyle/>
          <a:p>
            <a:pPr algn="ctr"/>
            <a:r>
              <a:rPr lang="lt-LT" sz="3200" b="1" dirty="0">
                <a:solidFill>
                  <a:schemeClr val="tx1"/>
                </a:solidFill>
                <a:latin typeface="Times New Roman" panose="02020603050405020304" pitchFamily="18" charset="0"/>
                <a:cs typeface="Times New Roman" panose="02020603050405020304" pitchFamily="18" charset="0"/>
              </a:rPr>
              <a:t>Jeigu nepasibaigus formos Nr. E027-1 galiojimo laikui vaiko sveikatos būklė pasikeičia taip, kad turi būti keičiama jo fizinio ugdymo grupė arba atsiranda naujų bendrų arba specialių rekomendacijų, kurių turi būti laikomasi jam dalyvaujant ugdymo veikloje, ši informacija įrašoma į formą Nr. 046/a ,,Medicininis pažymėjimas‘‘.</a:t>
            </a:r>
            <a:endParaRPr lang="en-US" sz="3200" b="1" dirty="0">
              <a:solidFill>
                <a:schemeClr val="tx1"/>
              </a:solidFill>
            </a:endParaRP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3</a:t>
            </a:fld>
            <a:endParaRPr lang="en-US" dirty="0"/>
          </a:p>
        </p:txBody>
      </p:sp>
      <p:sp>
        <p:nvSpPr>
          <p:cNvPr id="4" name="TextBox 3">
            <a:extLst>
              <a:ext uri="{FF2B5EF4-FFF2-40B4-BE49-F238E27FC236}">
                <a16:creationId xmlns:a16="http://schemas.microsoft.com/office/drawing/2014/main" id="{3222C7F1-EF54-9856-BC59-FB80FD31AD38}"/>
              </a:ext>
            </a:extLst>
          </p:cNvPr>
          <p:cNvSpPr txBox="1"/>
          <p:nvPr/>
        </p:nvSpPr>
        <p:spPr>
          <a:xfrm>
            <a:off x="3427095" y="5072884"/>
            <a:ext cx="8505825" cy="1200329"/>
          </a:xfrm>
          <a:prstGeom prst="rect">
            <a:avLst/>
          </a:prstGeom>
          <a:noFill/>
          <a:ln>
            <a:solidFill>
              <a:schemeClr val="bg2"/>
            </a:solidFill>
          </a:ln>
        </p:spPr>
        <p:txBody>
          <a:bodyPr wrap="square" rtlCol="0">
            <a:spAutoFit/>
          </a:bodyPr>
          <a:lstStyle/>
          <a:p>
            <a:pPr algn="ctr"/>
            <a:r>
              <a:rPr lang="lt-LT" dirty="0">
                <a:latin typeface="Times New Roman" panose="02020603050405020304" pitchFamily="18" charset="0"/>
                <a:cs typeface="Times New Roman" panose="02020603050405020304" pitchFamily="18" charset="0"/>
              </a:rPr>
              <a:t>LIETUVOS RESPUBLIKOS SVEIKATOS APSAUGOS MINISTRO 2014 M. SAUSIO 27 D. ĮSAKYMU Nr. V-120 ,,DĖL PRIVALOMŲ SVEIKATOS STATIKOS APSKAITOS IR KITŲ TIPINIŲ FORMŲ BEI PRIVALOMŲ SVEIKATOS STATISTIKOS </a:t>
            </a:r>
            <a:r>
              <a:rPr lang="lt-LT" sz="1600" dirty="0">
                <a:latin typeface="Times New Roman" panose="02020603050405020304" pitchFamily="18" charset="0"/>
                <a:cs typeface="Times New Roman" panose="02020603050405020304" pitchFamily="18" charset="0"/>
              </a:rPr>
              <a:t>ATASKAITŲ</a:t>
            </a:r>
            <a:r>
              <a:rPr lang="lt-LT" dirty="0">
                <a:latin typeface="Times New Roman" panose="02020603050405020304" pitchFamily="18" charset="0"/>
                <a:cs typeface="Times New Roman" panose="02020603050405020304" pitchFamily="18" charset="0"/>
              </a:rPr>
              <a:t> FORMŲ PATVIRTINIMO‘‘  </a:t>
            </a:r>
          </a:p>
        </p:txBody>
      </p:sp>
    </p:spTree>
    <p:extLst>
      <p:ext uri="{BB962C8B-B14F-4D97-AF65-F5344CB8AC3E}">
        <p14:creationId xmlns:p14="http://schemas.microsoft.com/office/powerpoint/2010/main" val="97962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a:spLocks noGrp="1"/>
          </p:cNvSpPr>
          <p:nvPr>
            <p:ph type="title"/>
          </p:nvPr>
        </p:nvSpPr>
        <p:spPr>
          <a:xfrm>
            <a:off x="2286916" y="264019"/>
            <a:ext cx="9651334" cy="409273"/>
          </a:xfrm>
        </p:spPr>
        <p:txBody>
          <a:bodyPr>
            <a:noAutofit/>
          </a:bodyPr>
          <a:lstStyle/>
          <a:p>
            <a:r>
              <a:rPr lang="lt-LT" sz="3200" b="1" dirty="0">
                <a:solidFill>
                  <a:schemeClr val="accent2">
                    <a:lumMod val="50000"/>
                  </a:schemeClr>
                </a:solidFill>
                <a:latin typeface="Times New Roman" panose="02020603050405020304" pitchFamily="18" charset="0"/>
                <a:cs typeface="Times New Roman" panose="02020603050405020304" pitchFamily="18" charset="0"/>
              </a:rPr>
              <a:t>SVEIKATĄ PASITIKRINUSIŲ VAIKŲ SKAIČIUS, </a:t>
            </a:r>
            <a:r>
              <a:rPr lang="en-US" sz="3200" b="1" dirty="0">
                <a:solidFill>
                  <a:schemeClr val="accent2">
                    <a:lumMod val="50000"/>
                  </a:schemeClr>
                </a:solidFill>
                <a:latin typeface="Times New Roman" panose="02020603050405020304" pitchFamily="18" charset="0"/>
                <a:cs typeface="Times New Roman" panose="02020603050405020304" pitchFamily="18" charset="0"/>
              </a:rPr>
              <a:t>2025</a:t>
            </a:r>
            <a:r>
              <a:rPr lang="lt-LT" sz="3200" b="1" dirty="0">
                <a:solidFill>
                  <a:schemeClr val="accent2">
                    <a:lumMod val="50000"/>
                  </a:schemeClr>
                </a:solidFill>
                <a:latin typeface="Times New Roman" panose="02020603050405020304" pitchFamily="18" charset="0"/>
                <a:cs typeface="Times New Roman" panose="02020603050405020304" pitchFamily="18" charset="0"/>
              </a:rPr>
              <a:t> M. </a:t>
            </a:r>
            <a:endParaRPr lang="en-US" sz="3200" dirty="0"/>
          </a:p>
        </p:txBody>
      </p:sp>
      <p:sp>
        <p:nvSpPr>
          <p:cNvPr id="139" name="Rectangle 138" descr="Timeline marker">
            <a:extLst>
              <a:ext uri="{FF2B5EF4-FFF2-40B4-BE49-F238E27FC236}">
                <a16:creationId xmlns:a16="http://schemas.microsoft.com/office/drawing/2014/main" id="{632DC974-3AFC-3B05-984D-8920F2613BAB}"/>
              </a:ext>
            </a:extLst>
          </p:cNvPr>
          <p:cNvSpPr/>
          <p:nvPr/>
        </p:nvSpPr>
        <p:spPr>
          <a:xfrm rot="16200000">
            <a:off x="1457265" y="4024910"/>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descr="Timeline marker">
            <a:extLst>
              <a:ext uri="{FF2B5EF4-FFF2-40B4-BE49-F238E27FC236}">
                <a16:creationId xmlns:a16="http://schemas.microsoft.com/office/drawing/2014/main" id="{F2040969-B583-70C1-87C1-D19C7BB276E9}"/>
              </a:ext>
            </a:extLst>
          </p:cNvPr>
          <p:cNvSpPr/>
          <p:nvPr/>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descr="Timeline marker">
            <a:extLst>
              <a:ext uri="{FF2B5EF4-FFF2-40B4-BE49-F238E27FC236}">
                <a16:creationId xmlns:a16="http://schemas.microsoft.com/office/drawing/2014/main" id="{916357F2-DD2F-AE73-F0FE-19F36A996C0A}"/>
              </a:ext>
            </a:extLst>
          </p:cNvPr>
          <p:cNvSpPr/>
          <p:nvPr/>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descr="Timeline marker">
            <a:extLst>
              <a:ext uri="{FF2B5EF4-FFF2-40B4-BE49-F238E27FC236}">
                <a16:creationId xmlns:a16="http://schemas.microsoft.com/office/drawing/2014/main" id="{061F8191-7958-A3B6-D754-56FAB2742504}"/>
              </a:ext>
            </a:extLst>
          </p:cNvPr>
          <p:cNvSpPr/>
          <p:nvPr/>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descr="Timeline marker">
            <a:extLst>
              <a:ext uri="{FF2B5EF4-FFF2-40B4-BE49-F238E27FC236}">
                <a16:creationId xmlns:a16="http://schemas.microsoft.com/office/drawing/2014/main" id="{FA6C0651-6CD9-1742-F030-13CC2F6DAC2F}"/>
              </a:ext>
            </a:extLst>
          </p:cNvPr>
          <p:cNvSpPr/>
          <p:nvPr/>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0" name="Chart 29">
            <a:extLst>
              <a:ext uri="{FF2B5EF4-FFF2-40B4-BE49-F238E27FC236}">
                <a16:creationId xmlns:a16="http://schemas.microsoft.com/office/drawing/2014/main" id="{97794DAC-AE45-7327-A40D-116231AECE97}"/>
              </a:ext>
            </a:extLst>
          </p:cNvPr>
          <p:cNvGraphicFramePr/>
          <p:nvPr>
            <p:extLst>
              <p:ext uri="{D42A27DB-BD31-4B8C-83A1-F6EECF244321}">
                <p14:modId xmlns:p14="http://schemas.microsoft.com/office/powerpoint/2010/main" val="17409572"/>
              </p:ext>
            </p:extLst>
          </p:nvPr>
        </p:nvGraphicFramePr>
        <p:xfrm>
          <a:off x="2187302" y="1362151"/>
          <a:ext cx="8785498"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02887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descr="Timeline marker">
            <a:extLst>
              <a:ext uri="{FF2B5EF4-FFF2-40B4-BE49-F238E27FC236}">
                <a16:creationId xmlns:a16="http://schemas.microsoft.com/office/drawing/2014/main" id="{632DC974-3AFC-3B05-984D-8920F2613BAB}"/>
              </a:ext>
            </a:extLst>
          </p:cNvPr>
          <p:cNvSpPr/>
          <p:nvPr/>
        </p:nvSpPr>
        <p:spPr>
          <a:xfrm rot="16200000">
            <a:off x="1457265" y="4024910"/>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1" name="Rectangle 140" descr="Timeline marker">
            <a:extLst>
              <a:ext uri="{FF2B5EF4-FFF2-40B4-BE49-F238E27FC236}">
                <a16:creationId xmlns:a16="http://schemas.microsoft.com/office/drawing/2014/main" id="{F2040969-B583-70C1-87C1-D19C7BB276E9}"/>
              </a:ext>
            </a:extLst>
          </p:cNvPr>
          <p:cNvSpPr/>
          <p:nvPr/>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3" name="Rectangle 142" descr="Timeline marker">
            <a:extLst>
              <a:ext uri="{FF2B5EF4-FFF2-40B4-BE49-F238E27FC236}">
                <a16:creationId xmlns:a16="http://schemas.microsoft.com/office/drawing/2014/main" id="{916357F2-DD2F-AE73-F0FE-19F36A996C0A}"/>
              </a:ext>
            </a:extLst>
          </p:cNvPr>
          <p:cNvSpPr/>
          <p:nvPr/>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5" name="Rectangle 144" descr="Timeline marker">
            <a:extLst>
              <a:ext uri="{FF2B5EF4-FFF2-40B4-BE49-F238E27FC236}">
                <a16:creationId xmlns:a16="http://schemas.microsoft.com/office/drawing/2014/main" id="{061F8191-7958-A3B6-D754-56FAB2742504}"/>
              </a:ext>
            </a:extLst>
          </p:cNvPr>
          <p:cNvSpPr/>
          <p:nvPr/>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7" name="Rectangle 146" descr="Timeline marker">
            <a:extLst>
              <a:ext uri="{FF2B5EF4-FFF2-40B4-BE49-F238E27FC236}">
                <a16:creationId xmlns:a16="http://schemas.microsoft.com/office/drawing/2014/main" id="{FA6C0651-6CD9-1742-F030-13CC2F6DAC2F}"/>
              </a:ext>
            </a:extLst>
          </p:cNvPr>
          <p:cNvSpPr/>
          <p:nvPr/>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3" name="Title 2">
            <a:extLst>
              <a:ext uri="{FF2B5EF4-FFF2-40B4-BE49-F238E27FC236}">
                <a16:creationId xmlns:a16="http://schemas.microsoft.com/office/drawing/2014/main" id="{27F42366-A6BD-727F-ECE3-E394FDC9CDB7}"/>
              </a:ext>
            </a:extLst>
          </p:cNvPr>
          <p:cNvSpPr>
            <a:spLocks noGrp="1"/>
          </p:cNvSpPr>
          <p:nvPr>
            <p:ph type="title"/>
          </p:nvPr>
        </p:nvSpPr>
        <p:spPr>
          <a:xfrm>
            <a:off x="2743476" y="437545"/>
            <a:ext cx="8915400" cy="768096"/>
          </a:xfrm>
        </p:spPr>
        <p:txBody>
          <a:bodyPr>
            <a:noAutofit/>
          </a:bodyPr>
          <a:lstStyle/>
          <a:p>
            <a:r>
              <a:rPr lang="lt-LT" sz="3200" dirty="0">
                <a:solidFill>
                  <a:schemeClr val="accent2">
                    <a:lumMod val="50000"/>
                  </a:schemeClr>
                </a:solidFill>
                <a:latin typeface="Times New Roman" panose="02020603050405020304" pitchFamily="18" charset="0"/>
                <a:cs typeface="Times New Roman" panose="02020603050405020304" pitchFamily="18" charset="0"/>
              </a:rPr>
              <a:t>Vaikų kūno masės indeksas, 202</a:t>
            </a:r>
            <a:r>
              <a:rPr lang="en-US" sz="3200" dirty="0">
                <a:solidFill>
                  <a:schemeClr val="accent2">
                    <a:lumMod val="50000"/>
                  </a:schemeClr>
                </a:solidFill>
                <a:latin typeface="Times New Roman" panose="02020603050405020304" pitchFamily="18" charset="0"/>
                <a:cs typeface="Times New Roman" panose="02020603050405020304" pitchFamily="18" charset="0"/>
              </a:rPr>
              <a:t>5</a:t>
            </a:r>
            <a:r>
              <a:rPr lang="lt-LT" sz="3200" dirty="0">
                <a:solidFill>
                  <a:schemeClr val="accent2">
                    <a:lumMod val="50000"/>
                  </a:schemeClr>
                </a:solidFill>
                <a:latin typeface="Times New Roman" panose="02020603050405020304" pitchFamily="18" charset="0"/>
                <a:cs typeface="Times New Roman" panose="02020603050405020304" pitchFamily="18" charset="0"/>
              </a:rPr>
              <a:t> m. </a:t>
            </a:r>
          </a:p>
        </p:txBody>
      </p:sp>
      <p:graphicFrame>
        <p:nvGraphicFramePr>
          <p:cNvPr id="6" name="Chart 5">
            <a:extLst>
              <a:ext uri="{FF2B5EF4-FFF2-40B4-BE49-F238E27FC236}">
                <a16:creationId xmlns:a16="http://schemas.microsoft.com/office/drawing/2014/main" id="{242F8488-E385-908A-6EE0-FE5687274A0F}"/>
              </a:ext>
            </a:extLst>
          </p:cNvPr>
          <p:cNvGraphicFramePr/>
          <p:nvPr>
            <p:extLst>
              <p:ext uri="{D42A27DB-BD31-4B8C-83A1-F6EECF244321}">
                <p14:modId xmlns:p14="http://schemas.microsoft.com/office/powerpoint/2010/main" val="2215490219"/>
              </p:ext>
            </p:extLst>
          </p:nvPr>
        </p:nvGraphicFramePr>
        <p:xfrm>
          <a:off x="2344846" y="1089499"/>
          <a:ext cx="8597900" cy="55934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8018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descr="Timeline marker">
            <a:extLst>
              <a:ext uri="{FF2B5EF4-FFF2-40B4-BE49-F238E27FC236}">
                <a16:creationId xmlns:a16="http://schemas.microsoft.com/office/drawing/2014/main" id="{632DC974-3AFC-3B05-984D-8920F2613BAB}"/>
              </a:ext>
            </a:extLst>
          </p:cNvPr>
          <p:cNvSpPr/>
          <p:nvPr/>
        </p:nvSpPr>
        <p:spPr>
          <a:xfrm rot="16200000">
            <a:off x="1457265" y="4024910"/>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1" name="Rectangle 140" descr="Timeline marker">
            <a:extLst>
              <a:ext uri="{FF2B5EF4-FFF2-40B4-BE49-F238E27FC236}">
                <a16:creationId xmlns:a16="http://schemas.microsoft.com/office/drawing/2014/main" id="{F2040969-B583-70C1-87C1-D19C7BB276E9}"/>
              </a:ext>
            </a:extLst>
          </p:cNvPr>
          <p:cNvSpPr/>
          <p:nvPr/>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3" name="Rectangle 142" descr="Timeline marker">
            <a:extLst>
              <a:ext uri="{FF2B5EF4-FFF2-40B4-BE49-F238E27FC236}">
                <a16:creationId xmlns:a16="http://schemas.microsoft.com/office/drawing/2014/main" id="{916357F2-DD2F-AE73-F0FE-19F36A996C0A}"/>
              </a:ext>
            </a:extLst>
          </p:cNvPr>
          <p:cNvSpPr/>
          <p:nvPr/>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5" name="Rectangle 144" descr="Timeline marker">
            <a:extLst>
              <a:ext uri="{FF2B5EF4-FFF2-40B4-BE49-F238E27FC236}">
                <a16:creationId xmlns:a16="http://schemas.microsoft.com/office/drawing/2014/main" id="{061F8191-7958-A3B6-D754-56FAB2742504}"/>
              </a:ext>
            </a:extLst>
          </p:cNvPr>
          <p:cNvSpPr/>
          <p:nvPr/>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7" name="Rectangle 146" descr="Timeline marker">
            <a:extLst>
              <a:ext uri="{FF2B5EF4-FFF2-40B4-BE49-F238E27FC236}">
                <a16:creationId xmlns:a16="http://schemas.microsoft.com/office/drawing/2014/main" id="{FA6C0651-6CD9-1742-F030-13CC2F6DAC2F}"/>
              </a:ext>
            </a:extLst>
          </p:cNvPr>
          <p:cNvSpPr/>
          <p:nvPr/>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3" name="Title 2">
            <a:extLst>
              <a:ext uri="{FF2B5EF4-FFF2-40B4-BE49-F238E27FC236}">
                <a16:creationId xmlns:a16="http://schemas.microsoft.com/office/drawing/2014/main" id="{27F42366-A6BD-727F-ECE3-E394FDC9CDB7}"/>
              </a:ext>
            </a:extLst>
          </p:cNvPr>
          <p:cNvSpPr>
            <a:spLocks noGrp="1"/>
          </p:cNvSpPr>
          <p:nvPr>
            <p:ph type="title"/>
          </p:nvPr>
        </p:nvSpPr>
        <p:spPr>
          <a:xfrm>
            <a:off x="2611438" y="248359"/>
            <a:ext cx="8915400" cy="768096"/>
          </a:xfrm>
        </p:spPr>
        <p:txBody>
          <a:bodyPr>
            <a:noAutofit/>
          </a:bodyPr>
          <a:lstStyle/>
          <a:p>
            <a:r>
              <a:rPr lang="lt-LT" sz="3200" dirty="0">
                <a:solidFill>
                  <a:schemeClr val="accent2">
                    <a:lumMod val="50000"/>
                  </a:schemeClr>
                </a:solidFill>
                <a:latin typeface="Times New Roman" panose="02020603050405020304" pitchFamily="18" charset="0"/>
                <a:cs typeface="Times New Roman" panose="02020603050405020304" pitchFamily="18" charset="0"/>
              </a:rPr>
              <a:t>Gydytojų rekomendacijos, 202</a:t>
            </a:r>
            <a:r>
              <a:rPr lang="en-US" sz="3200" dirty="0">
                <a:solidFill>
                  <a:schemeClr val="accent2">
                    <a:lumMod val="50000"/>
                  </a:schemeClr>
                </a:solidFill>
                <a:latin typeface="Times New Roman" panose="02020603050405020304" pitchFamily="18" charset="0"/>
                <a:cs typeface="Times New Roman" panose="02020603050405020304" pitchFamily="18" charset="0"/>
              </a:rPr>
              <a:t>5</a:t>
            </a:r>
            <a:r>
              <a:rPr lang="lt-LT" sz="3200" dirty="0">
                <a:solidFill>
                  <a:schemeClr val="accent2">
                    <a:lumMod val="50000"/>
                  </a:schemeClr>
                </a:solidFill>
                <a:latin typeface="Times New Roman" panose="02020603050405020304" pitchFamily="18" charset="0"/>
                <a:cs typeface="Times New Roman" panose="02020603050405020304" pitchFamily="18" charset="0"/>
              </a:rPr>
              <a:t> m., pagal E-027 f.  </a:t>
            </a:r>
          </a:p>
        </p:txBody>
      </p:sp>
      <p:graphicFrame>
        <p:nvGraphicFramePr>
          <p:cNvPr id="5" name="Chart 4">
            <a:extLst>
              <a:ext uri="{FF2B5EF4-FFF2-40B4-BE49-F238E27FC236}">
                <a16:creationId xmlns:a16="http://schemas.microsoft.com/office/drawing/2014/main" id="{FDC301A9-E9BC-53FE-7A3D-5B21CB89995A}"/>
              </a:ext>
            </a:extLst>
          </p:cNvPr>
          <p:cNvGraphicFramePr/>
          <p:nvPr>
            <p:extLst>
              <p:ext uri="{D42A27DB-BD31-4B8C-83A1-F6EECF244321}">
                <p14:modId xmlns:p14="http://schemas.microsoft.com/office/powerpoint/2010/main" val="352311147"/>
              </p:ext>
            </p:extLst>
          </p:nvPr>
        </p:nvGraphicFramePr>
        <p:xfrm>
          <a:off x="1600200" y="1089559"/>
          <a:ext cx="10300524" cy="57474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58001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BDE5D8D-B2AE-FE7A-40AA-0C6C77DDD1CF}"/>
              </a:ext>
            </a:extLst>
          </p:cNvPr>
          <p:cNvSpPr>
            <a:spLocks noGrp="1"/>
          </p:cNvSpPr>
          <p:nvPr>
            <p:ph type="sldNum" sz="quarter" idx="12"/>
          </p:nvPr>
        </p:nvSpPr>
        <p:spPr/>
        <p:txBody>
          <a:bodyPr/>
          <a:lstStyle/>
          <a:p>
            <a:fld id="{48F63A3B-78C7-47BE-AE5E-E10140E04643}" type="slidenum">
              <a:rPr lang="en-US" smtClean="0"/>
              <a:pPr/>
              <a:t>7</a:t>
            </a:fld>
            <a:endParaRPr lang="en-US" dirty="0"/>
          </a:p>
        </p:txBody>
      </p:sp>
      <p:graphicFrame>
        <p:nvGraphicFramePr>
          <p:cNvPr id="16" name="Chart 15">
            <a:extLst>
              <a:ext uri="{FF2B5EF4-FFF2-40B4-BE49-F238E27FC236}">
                <a16:creationId xmlns:a16="http://schemas.microsoft.com/office/drawing/2014/main" id="{78ED5857-1719-12AF-651E-D5BEEB8BCC63}"/>
              </a:ext>
            </a:extLst>
          </p:cNvPr>
          <p:cNvGraphicFramePr/>
          <p:nvPr>
            <p:extLst>
              <p:ext uri="{D42A27DB-BD31-4B8C-83A1-F6EECF244321}">
                <p14:modId xmlns:p14="http://schemas.microsoft.com/office/powerpoint/2010/main" val="3387786401"/>
              </p:ext>
            </p:extLst>
          </p:nvPr>
        </p:nvGraphicFramePr>
        <p:xfrm>
          <a:off x="2361710" y="681566"/>
          <a:ext cx="9077434"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955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descr="Timeline marker">
            <a:extLst>
              <a:ext uri="{FF2B5EF4-FFF2-40B4-BE49-F238E27FC236}">
                <a16:creationId xmlns:a16="http://schemas.microsoft.com/office/drawing/2014/main" id="{632DC974-3AFC-3B05-984D-8920F2613BAB}"/>
              </a:ext>
            </a:extLst>
          </p:cNvPr>
          <p:cNvSpPr/>
          <p:nvPr/>
        </p:nvSpPr>
        <p:spPr>
          <a:xfrm rot="16200000">
            <a:off x="1457265" y="4024910"/>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1" name="Rectangle 140" descr="Timeline marker">
            <a:extLst>
              <a:ext uri="{FF2B5EF4-FFF2-40B4-BE49-F238E27FC236}">
                <a16:creationId xmlns:a16="http://schemas.microsoft.com/office/drawing/2014/main" id="{F2040969-B583-70C1-87C1-D19C7BB276E9}"/>
              </a:ext>
            </a:extLst>
          </p:cNvPr>
          <p:cNvSpPr/>
          <p:nvPr/>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3" name="Rectangle 142" descr="Timeline marker">
            <a:extLst>
              <a:ext uri="{FF2B5EF4-FFF2-40B4-BE49-F238E27FC236}">
                <a16:creationId xmlns:a16="http://schemas.microsoft.com/office/drawing/2014/main" id="{916357F2-DD2F-AE73-F0FE-19F36A996C0A}"/>
              </a:ext>
            </a:extLst>
          </p:cNvPr>
          <p:cNvSpPr/>
          <p:nvPr/>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5" name="Rectangle 144" descr="Timeline marker">
            <a:extLst>
              <a:ext uri="{FF2B5EF4-FFF2-40B4-BE49-F238E27FC236}">
                <a16:creationId xmlns:a16="http://schemas.microsoft.com/office/drawing/2014/main" id="{061F8191-7958-A3B6-D754-56FAB2742504}"/>
              </a:ext>
            </a:extLst>
          </p:cNvPr>
          <p:cNvSpPr/>
          <p:nvPr/>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147" name="Rectangle 146" descr="Timeline marker">
            <a:extLst>
              <a:ext uri="{FF2B5EF4-FFF2-40B4-BE49-F238E27FC236}">
                <a16:creationId xmlns:a16="http://schemas.microsoft.com/office/drawing/2014/main" id="{FA6C0651-6CD9-1742-F030-13CC2F6DAC2F}"/>
              </a:ext>
            </a:extLst>
          </p:cNvPr>
          <p:cNvSpPr/>
          <p:nvPr/>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DFAF6"/>
              </a:solidFill>
              <a:effectLst/>
              <a:uLnTx/>
              <a:uFillTx/>
              <a:latin typeface="Sabon Next LT"/>
              <a:ea typeface="+mn-ea"/>
              <a:cs typeface="+mn-cs"/>
            </a:endParaRPr>
          </a:p>
        </p:txBody>
      </p:sp>
      <p:sp>
        <p:nvSpPr>
          <p:cNvPr id="3" name="Title 2">
            <a:extLst>
              <a:ext uri="{FF2B5EF4-FFF2-40B4-BE49-F238E27FC236}">
                <a16:creationId xmlns:a16="http://schemas.microsoft.com/office/drawing/2014/main" id="{27F42366-A6BD-727F-ECE3-E394FDC9CDB7}"/>
              </a:ext>
            </a:extLst>
          </p:cNvPr>
          <p:cNvSpPr>
            <a:spLocks noGrp="1"/>
          </p:cNvSpPr>
          <p:nvPr>
            <p:ph type="title"/>
          </p:nvPr>
        </p:nvSpPr>
        <p:spPr>
          <a:xfrm>
            <a:off x="2611438" y="532138"/>
            <a:ext cx="8915400" cy="768096"/>
          </a:xfrm>
        </p:spPr>
        <p:txBody>
          <a:bodyPr>
            <a:noAutofit/>
          </a:bodyPr>
          <a:lstStyle/>
          <a:p>
            <a:r>
              <a:rPr lang="lt-LT" sz="3200" dirty="0">
                <a:solidFill>
                  <a:schemeClr val="accent2">
                    <a:lumMod val="50000"/>
                  </a:schemeClr>
                </a:solidFill>
                <a:latin typeface="Times New Roman" panose="02020603050405020304" pitchFamily="18" charset="0"/>
                <a:cs typeface="Times New Roman" panose="02020603050405020304" pitchFamily="18" charset="0"/>
              </a:rPr>
              <a:t>Dantų būklės įvertinimas, 202</a:t>
            </a:r>
            <a:r>
              <a:rPr lang="en-US" sz="3200" dirty="0">
                <a:solidFill>
                  <a:schemeClr val="accent2">
                    <a:lumMod val="50000"/>
                  </a:schemeClr>
                </a:solidFill>
                <a:latin typeface="Times New Roman" panose="02020603050405020304" pitchFamily="18" charset="0"/>
                <a:cs typeface="Times New Roman" panose="02020603050405020304" pitchFamily="18" charset="0"/>
              </a:rPr>
              <a:t>5</a:t>
            </a:r>
            <a:r>
              <a:rPr lang="lt-LT" sz="3200" dirty="0">
                <a:solidFill>
                  <a:schemeClr val="accent2">
                    <a:lumMod val="50000"/>
                  </a:schemeClr>
                </a:solidFill>
                <a:latin typeface="Times New Roman" panose="02020603050405020304" pitchFamily="18" charset="0"/>
                <a:cs typeface="Times New Roman" panose="02020603050405020304" pitchFamily="18" charset="0"/>
              </a:rPr>
              <a:t> m. </a:t>
            </a:r>
          </a:p>
        </p:txBody>
      </p:sp>
      <p:sp>
        <p:nvSpPr>
          <p:cNvPr id="2" name="Oval 1">
            <a:extLst>
              <a:ext uri="{FF2B5EF4-FFF2-40B4-BE49-F238E27FC236}">
                <a16:creationId xmlns:a16="http://schemas.microsoft.com/office/drawing/2014/main" id="{704F0B82-1C9F-9517-E855-8E59FCE4B321}"/>
              </a:ext>
            </a:extLst>
          </p:cNvPr>
          <p:cNvSpPr/>
          <p:nvPr/>
        </p:nvSpPr>
        <p:spPr>
          <a:xfrm>
            <a:off x="1741106" y="1689827"/>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b="1" dirty="0">
                <a:solidFill>
                  <a:schemeClr val="tx1"/>
                </a:solidFill>
              </a:rPr>
              <a:t>4</a:t>
            </a:r>
            <a:r>
              <a:rPr lang="en-US" sz="2800" b="1" dirty="0">
                <a:solidFill>
                  <a:schemeClr val="tx1"/>
                </a:solidFill>
              </a:rPr>
              <a:t>3</a:t>
            </a:r>
            <a:r>
              <a:rPr lang="lt-LT" sz="2800" b="1" dirty="0">
                <a:solidFill>
                  <a:schemeClr val="tx1"/>
                </a:solidFill>
              </a:rPr>
              <a:t> vaikai</a:t>
            </a:r>
          </a:p>
        </p:txBody>
      </p:sp>
      <p:sp>
        <p:nvSpPr>
          <p:cNvPr id="4" name="Arrow: Left-Right 3">
            <a:extLst>
              <a:ext uri="{FF2B5EF4-FFF2-40B4-BE49-F238E27FC236}">
                <a16:creationId xmlns:a16="http://schemas.microsoft.com/office/drawing/2014/main" id="{742829FD-73D9-CF3F-A56E-AC623807CA79}"/>
              </a:ext>
            </a:extLst>
          </p:cNvPr>
          <p:cNvSpPr/>
          <p:nvPr/>
        </p:nvSpPr>
        <p:spPr>
          <a:xfrm>
            <a:off x="4993380" y="1796612"/>
            <a:ext cx="3326524" cy="1282262"/>
          </a:xfrm>
          <a:prstGeom prst="leftRightArrow">
            <a:avLst>
              <a:gd name="adj1" fmla="val 50000"/>
              <a:gd name="adj2" fmla="val 43955"/>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a:solidFill>
                  <a:schemeClr val="tx1"/>
                </a:solidFill>
              </a:rPr>
              <a:t>Dantys pažeisti karieso</a:t>
            </a:r>
          </a:p>
        </p:txBody>
      </p:sp>
      <p:sp>
        <p:nvSpPr>
          <p:cNvPr id="5" name="Oval 4">
            <a:extLst>
              <a:ext uri="{FF2B5EF4-FFF2-40B4-BE49-F238E27FC236}">
                <a16:creationId xmlns:a16="http://schemas.microsoft.com/office/drawing/2014/main" id="{6358462D-2FB2-AF16-CFCF-844582E310BC}"/>
              </a:ext>
            </a:extLst>
          </p:cNvPr>
          <p:cNvSpPr/>
          <p:nvPr/>
        </p:nvSpPr>
        <p:spPr>
          <a:xfrm>
            <a:off x="8519088" y="1832255"/>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121</a:t>
            </a:r>
            <a:r>
              <a:rPr lang="lt-LT" sz="2800" b="1" dirty="0">
                <a:solidFill>
                  <a:schemeClr val="tx1"/>
                </a:solidFill>
              </a:rPr>
              <a:t> karioziniai</a:t>
            </a:r>
          </a:p>
        </p:txBody>
      </p:sp>
      <p:sp>
        <p:nvSpPr>
          <p:cNvPr id="7" name="Oval 6">
            <a:extLst>
              <a:ext uri="{FF2B5EF4-FFF2-40B4-BE49-F238E27FC236}">
                <a16:creationId xmlns:a16="http://schemas.microsoft.com/office/drawing/2014/main" id="{8BCAE61E-7074-8F26-349E-70FA248E5FA1}"/>
              </a:ext>
            </a:extLst>
          </p:cNvPr>
          <p:cNvSpPr/>
          <p:nvPr/>
        </p:nvSpPr>
        <p:spPr>
          <a:xfrm>
            <a:off x="522975" y="3390900"/>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22</a:t>
            </a:r>
            <a:r>
              <a:rPr lang="lt-LT" sz="2800" b="1" dirty="0">
                <a:solidFill>
                  <a:schemeClr val="tx1"/>
                </a:solidFill>
              </a:rPr>
              <a:t> vaikai</a:t>
            </a:r>
          </a:p>
        </p:txBody>
      </p:sp>
      <p:sp>
        <p:nvSpPr>
          <p:cNvPr id="8" name="Arrow: Left-Right 7">
            <a:extLst>
              <a:ext uri="{FF2B5EF4-FFF2-40B4-BE49-F238E27FC236}">
                <a16:creationId xmlns:a16="http://schemas.microsoft.com/office/drawing/2014/main" id="{F87F189E-B802-6E56-F842-1FCE62E98009}"/>
              </a:ext>
            </a:extLst>
          </p:cNvPr>
          <p:cNvSpPr/>
          <p:nvPr/>
        </p:nvSpPr>
        <p:spPr>
          <a:xfrm>
            <a:off x="4367213" y="3543519"/>
            <a:ext cx="3326524" cy="1282262"/>
          </a:xfrm>
          <a:prstGeom prst="leftRightArrow">
            <a:avLst>
              <a:gd name="adj1" fmla="val 50000"/>
              <a:gd name="adj2" fmla="val 43955"/>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a:solidFill>
                  <a:schemeClr val="tx1"/>
                </a:solidFill>
              </a:rPr>
              <a:t>Dantys plombuoti</a:t>
            </a:r>
          </a:p>
        </p:txBody>
      </p:sp>
      <p:sp>
        <p:nvSpPr>
          <p:cNvPr id="9" name="Oval 8">
            <a:extLst>
              <a:ext uri="{FF2B5EF4-FFF2-40B4-BE49-F238E27FC236}">
                <a16:creationId xmlns:a16="http://schemas.microsoft.com/office/drawing/2014/main" id="{159A2D15-1A38-8766-7925-BFA537F0CC91}"/>
              </a:ext>
            </a:extLst>
          </p:cNvPr>
          <p:cNvSpPr/>
          <p:nvPr/>
        </p:nvSpPr>
        <p:spPr>
          <a:xfrm>
            <a:off x="8671488" y="3555229"/>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56</a:t>
            </a:r>
            <a:r>
              <a:rPr lang="lt-LT" sz="2800" b="1" dirty="0">
                <a:solidFill>
                  <a:schemeClr val="tx1"/>
                </a:solidFill>
              </a:rPr>
              <a:t>            plombuoti</a:t>
            </a:r>
          </a:p>
        </p:txBody>
      </p:sp>
      <p:sp>
        <p:nvSpPr>
          <p:cNvPr id="10" name="Oval 9">
            <a:extLst>
              <a:ext uri="{FF2B5EF4-FFF2-40B4-BE49-F238E27FC236}">
                <a16:creationId xmlns:a16="http://schemas.microsoft.com/office/drawing/2014/main" id="{D55A4B34-6A08-1AFB-2D4B-D3D35A62CE11}"/>
              </a:ext>
            </a:extLst>
          </p:cNvPr>
          <p:cNvSpPr/>
          <p:nvPr/>
        </p:nvSpPr>
        <p:spPr>
          <a:xfrm>
            <a:off x="1082457" y="5080438"/>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4 </a:t>
            </a:r>
            <a:r>
              <a:rPr lang="lt-LT" sz="2800" b="1" dirty="0" err="1">
                <a:solidFill>
                  <a:schemeClr val="tx1"/>
                </a:solidFill>
              </a:rPr>
              <a:t>vaik</a:t>
            </a:r>
            <a:r>
              <a:rPr lang="en-US" sz="2800" b="1" dirty="0" err="1">
                <a:solidFill>
                  <a:schemeClr val="tx1"/>
                </a:solidFill>
              </a:rPr>
              <a:t>ams</a:t>
            </a:r>
            <a:endParaRPr lang="lt-LT" sz="2800" b="1" dirty="0">
              <a:solidFill>
                <a:schemeClr val="tx1"/>
              </a:solidFill>
            </a:endParaRPr>
          </a:p>
        </p:txBody>
      </p:sp>
      <p:sp>
        <p:nvSpPr>
          <p:cNvPr id="11" name="Arrow: Left-Right 10">
            <a:extLst>
              <a:ext uri="{FF2B5EF4-FFF2-40B4-BE49-F238E27FC236}">
                <a16:creationId xmlns:a16="http://schemas.microsoft.com/office/drawing/2014/main" id="{B7B8407F-7A07-07C4-61CB-553AC0CEB513}"/>
              </a:ext>
            </a:extLst>
          </p:cNvPr>
          <p:cNvSpPr/>
          <p:nvPr/>
        </p:nvSpPr>
        <p:spPr>
          <a:xfrm>
            <a:off x="4671959" y="5168173"/>
            <a:ext cx="3326524" cy="1282262"/>
          </a:xfrm>
          <a:prstGeom prst="leftRightArrow">
            <a:avLst>
              <a:gd name="adj1" fmla="val 50000"/>
              <a:gd name="adj2" fmla="val 43955"/>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a:solidFill>
                  <a:schemeClr val="tx1"/>
                </a:solidFill>
              </a:rPr>
              <a:t>Dantys išrauti</a:t>
            </a:r>
          </a:p>
        </p:txBody>
      </p:sp>
      <p:sp>
        <p:nvSpPr>
          <p:cNvPr id="12" name="Oval 11">
            <a:extLst>
              <a:ext uri="{FF2B5EF4-FFF2-40B4-BE49-F238E27FC236}">
                <a16:creationId xmlns:a16="http://schemas.microsoft.com/office/drawing/2014/main" id="{0907B2D9-1CFA-35C9-F854-F2790E39A4F9}"/>
              </a:ext>
            </a:extLst>
          </p:cNvPr>
          <p:cNvSpPr/>
          <p:nvPr/>
        </p:nvSpPr>
        <p:spPr>
          <a:xfrm>
            <a:off x="8519088" y="5181600"/>
            <a:ext cx="3111062" cy="1282262"/>
          </a:xfrm>
          <a:prstGeom prst="ellips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5</a:t>
            </a:r>
            <a:endParaRPr lang="lt-LT" sz="2800" b="1" dirty="0">
              <a:solidFill>
                <a:schemeClr val="tx1"/>
              </a:solidFill>
            </a:endParaRPr>
          </a:p>
          <a:p>
            <a:pPr algn="ctr"/>
            <a:r>
              <a:rPr lang="lt-LT" sz="2800" b="1" dirty="0">
                <a:solidFill>
                  <a:schemeClr val="tx1"/>
                </a:solidFill>
              </a:rPr>
              <a:t>išrauti</a:t>
            </a:r>
          </a:p>
        </p:txBody>
      </p:sp>
    </p:spTree>
    <p:extLst>
      <p:ext uri="{BB962C8B-B14F-4D97-AF65-F5344CB8AC3E}">
        <p14:creationId xmlns:p14="http://schemas.microsoft.com/office/powerpoint/2010/main" val="2153488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B426-5B7C-607E-D413-5D2C9495CC0A}"/>
              </a:ext>
            </a:extLst>
          </p:cNvPr>
          <p:cNvSpPr>
            <a:spLocks noGrp="1"/>
          </p:cNvSpPr>
          <p:nvPr>
            <p:ph type="ctrTitle"/>
          </p:nvPr>
        </p:nvSpPr>
        <p:spPr>
          <a:xfrm>
            <a:off x="438150" y="606475"/>
            <a:ext cx="6820244" cy="1364370"/>
          </a:xfrm>
        </p:spPr>
        <p:txBody>
          <a:bodyPr/>
          <a:lstStyle/>
          <a:p>
            <a:pPr algn="ctr">
              <a:lnSpc>
                <a:spcPct val="100000"/>
              </a:lnSpc>
            </a:pPr>
            <a:r>
              <a:rPr lang="en-US" sz="3200" dirty="0" err="1">
                <a:solidFill>
                  <a:schemeClr val="accent2">
                    <a:lumMod val="50000"/>
                  </a:schemeClr>
                </a:solidFill>
                <a:latin typeface="Times New Roman" panose="02020603050405020304" pitchFamily="18" charset="0"/>
                <a:cs typeface="Times New Roman" panose="02020603050405020304" pitchFamily="18" charset="0"/>
              </a:rPr>
              <a:t>Rekomendacijos</a:t>
            </a:r>
            <a:r>
              <a:rPr lang="en-US" sz="3200" dirty="0">
                <a:solidFill>
                  <a:schemeClr val="accent2">
                    <a:lumMod val="50000"/>
                  </a:schemeClr>
                </a:solidFill>
                <a:latin typeface="Times New Roman" panose="02020603050405020304" pitchFamily="18" charset="0"/>
                <a:cs typeface="Times New Roman" panose="02020603050405020304" pitchFamily="18" charset="0"/>
              </a:rPr>
              <a:t> </a:t>
            </a:r>
            <a:r>
              <a:rPr lang="en-US" sz="3200" dirty="0" err="1">
                <a:solidFill>
                  <a:schemeClr val="accent2">
                    <a:lumMod val="50000"/>
                  </a:schemeClr>
                </a:solidFill>
                <a:latin typeface="Times New Roman" panose="02020603050405020304" pitchFamily="18" charset="0"/>
                <a:cs typeface="Times New Roman" panose="02020603050405020304" pitchFamily="18" charset="0"/>
              </a:rPr>
              <a:t>pedagogams</a:t>
            </a:r>
            <a:r>
              <a:rPr lang="en-US" sz="3200"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6" name="TextBox 5">
            <a:extLst>
              <a:ext uri="{FF2B5EF4-FFF2-40B4-BE49-F238E27FC236}">
                <a16:creationId xmlns:a16="http://schemas.microsoft.com/office/drawing/2014/main" id="{20DA9C79-F7EB-B626-5087-F6EDF42F4458}"/>
              </a:ext>
            </a:extLst>
          </p:cNvPr>
          <p:cNvSpPr txBox="1"/>
          <p:nvPr/>
        </p:nvSpPr>
        <p:spPr>
          <a:xfrm>
            <a:off x="438150" y="1818272"/>
            <a:ext cx="7067550" cy="4431983"/>
          </a:xfrm>
          <a:prstGeom prst="rect">
            <a:avLst/>
          </a:prstGeom>
          <a:noFill/>
        </p:spPr>
        <p:txBody>
          <a:bodyPr wrap="square" rtlCol="0">
            <a:spAutoFit/>
          </a:bodyPr>
          <a:lstStyle/>
          <a:p>
            <a:endParaRPr lang="lt-LT" dirty="0"/>
          </a:p>
          <a:p>
            <a:pPr marL="285750" indent="-285750">
              <a:buFont typeface="Wingdings" panose="05000000000000000000" pitchFamily="2" charset="2"/>
              <a:buChar char="ü"/>
            </a:pPr>
            <a:r>
              <a:rPr lang="lt-LT" sz="2400" dirty="0"/>
              <a:t>Pedagogai turėtų užtikrinti, kad fizinis aktyvumas būtų kasdienis, skatinti vaikams sveikos mitybos įpročius.</a:t>
            </a:r>
          </a:p>
          <a:p>
            <a:pPr marL="285750" indent="-285750">
              <a:buFont typeface="Wingdings" panose="05000000000000000000" pitchFamily="2" charset="2"/>
              <a:buChar char="ü"/>
            </a:pPr>
            <a:r>
              <a:rPr lang="lt-LT" sz="2400" dirty="0"/>
              <a:t>Rekomenduojama organizuoti bendrus susitikimus (pedagogas – visuomenės sveikatos specialistas – tėvai) aptariant bendrus vaiko sveikatos stipinimo prioritetus. </a:t>
            </a:r>
          </a:p>
          <a:p>
            <a:pPr marL="285750" indent="-285750">
              <a:buFont typeface="Wingdings" panose="05000000000000000000" pitchFamily="2" charset="2"/>
              <a:buChar char="ü"/>
            </a:pPr>
            <a:r>
              <a:rPr lang="lt-LT" sz="2400" dirty="0"/>
              <a:t>Pedagogai bendradarbiaujant su visuomenės sveikatos specialistu turi užtikrinti gydytojų rekomendacijų vykdymą ir sudaryti saugią vaiko sveikatos būklę atitinkančią aplinką. </a:t>
            </a:r>
          </a:p>
        </p:txBody>
      </p:sp>
    </p:spTree>
    <p:extLst>
      <p:ext uri="{BB962C8B-B14F-4D97-AF65-F5344CB8AC3E}">
        <p14:creationId xmlns:p14="http://schemas.microsoft.com/office/powerpoint/2010/main" val="1003962426"/>
      </p:ext>
    </p:extLst>
  </p:cSld>
  <p:clrMapOvr>
    <a:masterClrMapping/>
  </p:clrMapOvr>
</p:sld>
</file>

<file path=ppt/theme/theme1.xml><?xml version="1.0" encoding="utf-8"?>
<a:theme xmlns:a="http://schemas.openxmlformats.org/drawingml/2006/main" name="Office Theme">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{AB02F689-0A25-46BC-98EF-622B655157C3}tf78438558_win32</Template>
  <TotalTime>1025</TotalTime>
  <Words>285</Words>
  <Application>Microsoft Office PowerPoint</Application>
  <PresentationFormat>Plačiaekranė</PresentationFormat>
  <Paragraphs>35</Paragraphs>
  <Slides>9</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9</vt:i4>
      </vt:variant>
    </vt:vector>
  </HeadingPairs>
  <TitlesOfParts>
    <vt:vector size="15" baseType="lpstr">
      <vt:lpstr>Arial</vt:lpstr>
      <vt:lpstr>Arial Black</vt:lpstr>
      <vt:lpstr>Sabon Next LT</vt:lpstr>
      <vt:lpstr>Times New Roman</vt:lpstr>
      <vt:lpstr>Wingdings</vt:lpstr>
      <vt:lpstr>Office Theme</vt:lpstr>
      <vt:lpstr>Vaikų sveikatos rodiklių suvestinė ir rekomendacijos 2025 m. </vt:lpstr>
      <vt:lpstr>„PowerPoint“ pateiktis</vt:lpstr>
      <vt:lpstr>„PowerPoint“ pateiktis</vt:lpstr>
      <vt:lpstr>SVEIKATĄ PASITIKRINUSIŲ VAIKŲ SKAIČIUS, 2025 M. </vt:lpstr>
      <vt:lpstr>Vaikų kūno masės indeksas, 2025 m. </vt:lpstr>
      <vt:lpstr>Gydytojų rekomendacijos, 2025 m., pagal E-027 f.  </vt:lpstr>
      <vt:lpstr>„PowerPoint“ pateiktis</vt:lpstr>
      <vt:lpstr>Dantų būklės įvertinimas, 2025 m. </vt:lpstr>
      <vt:lpstr>Rekomendacijos pedagogams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Vaikų sveikata ir profilaktika </dc:title>
  <dc:subject/>
  <dc:creator>Simona Gelziniene</dc:creator>
  <cp:lastModifiedBy>Simona Gelziniene</cp:lastModifiedBy>
  <cp:revision>33</cp:revision>
  <dcterms:created xsi:type="dcterms:W3CDTF">2022-10-07T05:39:41Z</dcterms:created>
  <dcterms:modified xsi:type="dcterms:W3CDTF">2025-10-28T10:52:31Z</dcterms:modified>
</cp:coreProperties>
</file>